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528" r:id="rId2"/>
    <p:sldId id="571" r:id="rId3"/>
    <p:sldId id="555" r:id="rId4"/>
    <p:sldId id="556" r:id="rId5"/>
    <p:sldId id="552" r:id="rId6"/>
    <p:sldId id="553" r:id="rId7"/>
    <p:sldId id="557" r:id="rId8"/>
    <p:sldId id="558" r:id="rId9"/>
    <p:sldId id="559" r:id="rId10"/>
    <p:sldId id="561" r:id="rId11"/>
    <p:sldId id="562" r:id="rId12"/>
    <p:sldId id="563" r:id="rId13"/>
    <p:sldId id="564" r:id="rId14"/>
    <p:sldId id="565" r:id="rId15"/>
    <p:sldId id="566" r:id="rId16"/>
    <p:sldId id="567" r:id="rId17"/>
    <p:sldId id="573" r:id="rId18"/>
    <p:sldId id="606" r:id="rId19"/>
    <p:sldId id="588" r:id="rId20"/>
    <p:sldId id="574" r:id="rId21"/>
    <p:sldId id="595" r:id="rId22"/>
    <p:sldId id="596" r:id="rId23"/>
    <p:sldId id="597" r:id="rId24"/>
    <p:sldId id="598" r:id="rId25"/>
    <p:sldId id="599" r:id="rId26"/>
    <p:sldId id="600" r:id="rId27"/>
    <p:sldId id="601" r:id="rId28"/>
    <p:sldId id="602" r:id="rId29"/>
    <p:sldId id="584" r:id="rId30"/>
    <p:sldId id="594" r:id="rId31"/>
    <p:sldId id="589" r:id="rId32"/>
    <p:sldId id="590" r:id="rId33"/>
    <p:sldId id="591" r:id="rId34"/>
    <p:sldId id="603" r:id="rId35"/>
    <p:sldId id="586" r:id="rId36"/>
    <p:sldId id="593" r:id="rId37"/>
    <p:sldId id="587" r:id="rId38"/>
  </p:sldIdLst>
  <p:sldSz cx="12190413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orient="horz" pos="958">
          <p15:clr>
            <a:srgbClr val="A4A3A4"/>
          </p15:clr>
        </p15:guide>
        <p15:guide id="3" orient="horz" pos="4083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orient="horz" pos="1198">
          <p15:clr>
            <a:srgbClr val="A4A3A4"/>
          </p15:clr>
        </p15:guide>
        <p15:guide id="6" orient="horz" pos="1391" userDrawn="1">
          <p15:clr>
            <a:srgbClr val="A4A3A4"/>
          </p15:clr>
        </p15:guide>
        <p15:guide id="7" orient="horz" pos="718">
          <p15:clr>
            <a:srgbClr val="A4A3A4"/>
          </p15:clr>
        </p15:guide>
        <p15:guide id="8" pos="3839">
          <p15:clr>
            <a:srgbClr val="A4A3A4"/>
          </p15:clr>
        </p15:guide>
        <p15:guide id="9" pos="7470" userDrawn="1">
          <p15:clr>
            <a:srgbClr val="A4A3A4"/>
          </p15:clr>
        </p15:guide>
        <p15:guide id="10" pos="6724">
          <p15:clr>
            <a:srgbClr val="A4A3A4"/>
          </p15:clr>
        </p15:guide>
        <p15:guide id="11" pos="4801">
          <p15:clr>
            <a:srgbClr val="A4A3A4"/>
          </p15:clr>
        </p15:guide>
        <p15:guide id="12" pos="233">
          <p15:clr>
            <a:srgbClr val="A4A3A4"/>
          </p15:clr>
        </p15:guide>
        <p15:guide id="13" pos="5762">
          <p15:clr>
            <a:srgbClr val="A4A3A4"/>
          </p15:clr>
        </p15:guide>
        <p15:guide id="14" pos="4079">
          <p15:clr>
            <a:srgbClr val="A4A3A4"/>
          </p15:clr>
        </p15:guide>
        <p15:guide id="15" pos="954">
          <p15:clr>
            <a:srgbClr val="A4A3A4"/>
          </p15:clr>
        </p15:guide>
        <p15:guide id="16" pos="1916">
          <p15:clr>
            <a:srgbClr val="A4A3A4"/>
          </p15:clr>
        </p15:guide>
        <p15:guide id="17" pos="2877">
          <p15:clr>
            <a:srgbClr val="A4A3A4"/>
          </p15:clr>
        </p15:guide>
        <p15:guide id="18" pos="3599">
          <p15:clr>
            <a:srgbClr val="A4A3A4"/>
          </p15:clr>
        </p15:guide>
        <p15:guide id="19" orient="horz" pos="36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7"/>
    <a:srgbClr val="DAECCD"/>
    <a:srgbClr val="EDF6E8"/>
    <a:srgbClr val="ED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86243" autoAdjust="0"/>
  </p:normalViewPr>
  <p:slideViewPr>
    <p:cSldViewPr showGuides="1">
      <p:cViewPr varScale="1">
        <p:scale>
          <a:sx n="67" d="100"/>
          <a:sy n="67" d="100"/>
        </p:scale>
        <p:origin x="1219" y="53"/>
      </p:cViewPr>
      <p:guideLst>
        <p:guide orient="horz" pos="237"/>
        <p:guide orient="horz" pos="958"/>
        <p:guide orient="horz" pos="4083"/>
        <p:guide orient="horz" pos="3843"/>
        <p:guide orient="horz" pos="1198"/>
        <p:guide orient="horz" pos="1391"/>
        <p:guide orient="horz" pos="718"/>
        <p:guide pos="3839"/>
        <p:guide pos="7470"/>
        <p:guide pos="6724"/>
        <p:guide pos="4801"/>
        <p:guide pos="233"/>
        <p:guide pos="5762"/>
        <p:guide pos="4079"/>
        <p:guide pos="954"/>
        <p:guide pos="1916"/>
        <p:guide pos="2877"/>
        <p:guide pos="3599"/>
        <p:guide orient="horz" pos="36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3012" y="-84"/>
      </p:cViewPr>
      <p:guideLst>
        <p:guide orient="horz" pos="3127"/>
        <p:guide pos="2141"/>
      </p:guideLst>
    </p:cSldViewPr>
  </p:notesViewPr>
  <p:gridSpacing cx="38165" cy="3816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C37EF-1D26-4E8F-A380-9632A150D03A}" type="datetime1">
              <a:rPr lang="sv-SE" smtClean="0"/>
              <a:t>2021-09-07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7D623-5ED7-464C-9F60-605A34889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440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840F6F31-83CA-4A78-9C14-BA9F7A9E733A}" type="datetime1">
              <a:rPr lang="sv-SE" smtClean="0"/>
              <a:t>2021-09-07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956223E0-48CB-4E50-9B07-0B8645C6D6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39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6213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3538" indent="-187325" algn="l" defTabSz="914400" rtl="0" eaLnBrk="1" latinLnBrk="0" hangingPunct="1">
      <a:buFont typeface="SEB Basic" pitchFamily="50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39750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14375" indent="-174625" algn="l" defTabSz="914400" rtl="0" eaLnBrk="1" latinLnBrk="0" hangingPunct="1">
      <a:buFont typeface="SEB Basic" pitchFamily="50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LV/TXT/?uri=CELEX%3A32013R1407#ntr14-L_2013352LV.01000101-E001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223E0-48CB-4E50-9B07-0B8645C6D68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4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223E0-48CB-4E50-9B07-0B8645C6D68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2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223E0-48CB-4E50-9B07-0B8645C6D68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20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  Šo regulu piemēro visu nozaru uzņēmumiem piešķirtam atbalstam, izņemot:</a:t>
            </a:r>
          </a:p>
          <a:p>
            <a:r>
              <a:rPr lang="lv-LV" dirty="0">
                <a:effectLst/>
              </a:rPr>
              <a:t>a) atbalstu, ko piešķir uzņēmumiem, kuri darbojas </a:t>
            </a:r>
            <a:r>
              <a:rPr lang="lv-LV" b="1" dirty="0">
                <a:effectLst/>
              </a:rPr>
              <a:t>zvejniecības un akvakultūras nozarē</a:t>
            </a:r>
            <a:r>
              <a:rPr lang="lv-LV" dirty="0">
                <a:effectLst/>
              </a:rPr>
              <a:t>, uz ko attiecas Padomes Regula (EK) Nr. 104/2000</a:t>
            </a:r>
            <a:r>
              <a:rPr lang="lv-LV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(</a:t>
            </a:r>
            <a:r>
              <a:rPr lang="lv-LV" sz="120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14</a:t>
            </a:r>
            <a:r>
              <a:rPr lang="lv-LV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)</a:t>
            </a:r>
            <a:r>
              <a:rPr lang="lv-LV" dirty="0">
                <a:effectLst/>
              </a:rPr>
              <a:t>;</a:t>
            </a:r>
          </a:p>
          <a:p>
            <a:r>
              <a:rPr lang="lv-LV" dirty="0">
                <a:effectLst/>
              </a:rPr>
              <a:t>b) atbalstu, ko piešķir uzņēmumiem, kuri nodarbojas ar </a:t>
            </a:r>
            <a:r>
              <a:rPr lang="lv-LV" b="1" dirty="0">
                <a:effectLst/>
              </a:rPr>
              <a:t>lauksaimniecības produktu primāro ražošanu</a:t>
            </a:r>
            <a:r>
              <a:rPr lang="lv-LV" dirty="0">
                <a:effectLst/>
              </a:rPr>
              <a:t>;</a:t>
            </a:r>
          </a:p>
          <a:p>
            <a:r>
              <a:rPr lang="lv-LV" dirty="0">
                <a:effectLst/>
              </a:rPr>
              <a:t>c) atbalstu, ko piešķir uzņēmumiem, kuri darbojas lauksaimniecības produktu pārstrādes un tirdzniecības nozarē, šādos gadījumos:</a:t>
            </a:r>
          </a:p>
          <a:p>
            <a:r>
              <a:rPr lang="lv-LV" dirty="0">
                <a:effectLst/>
              </a:rPr>
              <a:t>i) ja atbalsta summa ir noteikta, pamatojoties uz šādu produktu, kurus attiecīgais uzņēmums iepircis no primārajiem ražotājiem vai laidis tirgū, cenu vai daudzumu;</a:t>
            </a:r>
          </a:p>
          <a:p>
            <a:r>
              <a:rPr lang="lv-LV" dirty="0">
                <a:effectLst/>
              </a:rPr>
              <a:t>ii) ja atbalstu piešķir ar nosacījumu, ka to daļēji vai pilnībā nodod primārajiem ražotājiem;</a:t>
            </a:r>
          </a:p>
          <a:p>
            <a:r>
              <a:rPr lang="lv-LV" dirty="0">
                <a:effectLst/>
              </a:rPr>
              <a:t>d) atbalstu darbībām, kas saistītas ar </a:t>
            </a:r>
            <a:r>
              <a:rPr lang="lv-LV" b="1" dirty="0">
                <a:effectLst/>
              </a:rPr>
              <a:t>eksportu</a:t>
            </a:r>
            <a:r>
              <a:rPr lang="lv-LV" dirty="0">
                <a:effectLst/>
              </a:rPr>
              <a:t> uz </a:t>
            </a:r>
            <a:r>
              <a:rPr lang="lv-LV" dirty="0" err="1">
                <a:effectLst/>
              </a:rPr>
              <a:t>trešām</a:t>
            </a:r>
            <a:r>
              <a:rPr lang="lv-LV" dirty="0">
                <a:effectLst/>
              </a:rPr>
              <a:t> valstīm vai dalībvalstīm, tas ir, atbalstu, kas tieši saistīts ar eksportētajiem daudzumiem, izplatīšanas tīkla izveidi un darbību vai citiem kārtējiem izdevumiem, kas saistīti ar eksporta darbībām;</a:t>
            </a:r>
          </a:p>
          <a:p>
            <a:r>
              <a:rPr lang="lv-LV" dirty="0">
                <a:effectLst/>
              </a:rPr>
              <a:t>e) atbalstu, ko piešķir ar nosacījumu, ka importa preču vietā tiek izmantotas vietējās preces.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223E0-48CB-4E50-9B07-0B8645C6D68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1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223E0-48CB-4E50-9B07-0B8645C6D68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51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223E0-48CB-4E50-9B07-0B8645C6D68D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59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v-LV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23E0-48CB-4E50-9B07-0B8645C6D68D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171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v-LV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23E0-48CB-4E50-9B07-0B8645C6D68D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4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in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041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3742" y="341087"/>
            <a:ext cx="1144587" cy="381600"/>
          </a:xfrm>
        </p:spPr>
        <p:txBody>
          <a:bodyPr vert="horz" lIns="0" tIns="0" rIns="0" bIns="0" rtlCol="0" anchor="t" anchorCtr="0"/>
          <a:lstStyle>
            <a:lvl1pPr>
              <a:defRPr lang="en-GB" sz="1600" smtClean="0">
                <a:solidFill>
                  <a:schemeClr val="tx1"/>
                </a:solidFill>
              </a:defRPr>
            </a:lvl1pPr>
          </a:lstStyle>
          <a:p>
            <a:fld id="{0C971D43-05A7-411D-85B7-D43669ABEFDD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" y="6092226"/>
            <a:ext cx="3549563" cy="381600"/>
          </a:xfrm>
          <a:noFill/>
          <a:ln>
            <a:noFill/>
          </a:ln>
        </p:spPr>
        <p:txBody>
          <a:bodyPr vert="horz" lIns="0" tIns="0" rIns="0" bIns="0" rtlCol="0" anchor="b" anchorCtr="0"/>
          <a:lstStyle>
            <a:lvl1pPr>
              <a:defRPr lang="en-GB" sz="1600" smtClean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/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9889" y="1520826"/>
            <a:ext cx="10299349" cy="761386"/>
          </a:xfrm>
        </p:spPr>
        <p:txBody>
          <a:bodyPr tIns="0" anchor="ctr" anchorCtr="0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9888" y="2295691"/>
            <a:ext cx="11449050" cy="744365"/>
          </a:xfrm>
        </p:spPr>
        <p:txBody>
          <a:bodyPr anchor="ctr" anchorCtr="0"/>
          <a:lstStyle>
            <a:lvl1pPr marL="0" indent="0" algn="l">
              <a:buNone/>
              <a:defRPr sz="6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889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ymmetric color text bloc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CEFBDD9-AD85-4AF9-AF72-8F76462AAC3D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9888" y="1520825"/>
            <a:ext cx="5534493" cy="4572000"/>
          </a:xfrm>
          <a:solidFill>
            <a:srgbClr val="F03529"/>
          </a:solidFill>
        </p:spPr>
        <p:txBody>
          <a:bodyPr lIns="72000" tIns="72000" rIns="72000" bIns="7200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47867" y="1520825"/>
            <a:ext cx="5571072" cy="4572000"/>
          </a:xfrm>
          <a:solidFill>
            <a:srgbClr val="F03529"/>
          </a:solidFill>
        </p:spPr>
        <p:txBody>
          <a:bodyPr lIns="72000" tIns="72000" rIns="72000" bIns="7200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20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0AC586-3CE3-4A3F-AE5C-8775CD4EEA4E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69888" y="1520825"/>
            <a:ext cx="11449050" cy="457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009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0AC586-3CE3-4A3F-AE5C-8775CD4EEA4E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69888" y="1520826"/>
            <a:ext cx="11449050" cy="2099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4"/>
          </p:nvPr>
        </p:nvSpPr>
        <p:spPr>
          <a:xfrm>
            <a:off x="369888" y="3983880"/>
            <a:ext cx="11449050" cy="2099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050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0AC586-3CE3-4A3F-AE5C-8775CD4EEA4E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69888" y="1520825"/>
            <a:ext cx="11449050" cy="129753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4"/>
          </p:nvPr>
        </p:nvSpPr>
        <p:spPr>
          <a:xfrm>
            <a:off x="369888" y="3162027"/>
            <a:ext cx="11449050" cy="129753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/>
          </p:nvPr>
        </p:nvSpPr>
        <p:spPr>
          <a:xfrm>
            <a:off x="369888" y="4803228"/>
            <a:ext cx="11449050" cy="129753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706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10304461" cy="113982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7CCE6E6-B799-477D-A8D2-F6732FFE8F4E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888" y="1520825"/>
            <a:ext cx="8777287" cy="45799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593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,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2846C0-6C3B-446A-9CAE-C562131D7DA7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887" y="1901825"/>
            <a:ext cx="5534494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47867" y="1901825"/>
            <a:ext cx="5571072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59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or textblock,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D527FB1-F785-43B9-8197-7BF704099FEE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887" y="1901825"/>
            <a:ext cx="5534494" cy="4198938"/>
          </a:xfrm>
          <a:solidFill>
            <a:schemeClr val="accent5"/>
          </a:solidFill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47867" y="1901825"/>
            <a:ext cx="5571072" cy="41989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4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text,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CD97B8-4735-433F-971B-7D5076B1474A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887" y="1901825"/>
            <a:ext cx="4197351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951573" y="1901825"/>
            <a:ext cx="6867366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3694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color textblock,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75017AF-C08C-4ACD-A00D-9F8FD8AD847A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887" y="1901825"/>
            <a:ext cx="4197351" cy="4191000"/>
          </a:xfrm>
          <a:solidFill>
            <a:srgbClr val="FFC500"/>
          </a:solidFill>
        </p:spPr>
        <p:txBody>
          <a:bodyPr lIns="72000" tIns="72000" rIns="72000" bIns="72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951573" y="1901825"/>
            <a:ext cx="6867366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6170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,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66505" y="1901825"/>
            <a:ext cx="5534494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8" y="1901825"/>
            <a:ext cx="5571072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81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0"/>
            <a:ext cx="12190413" cy="6858000"/>
          </a:xfrm>
          <a:solidFill>
            <a:srgbClr val="0092E1"/>
          </a:solidFill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622300" indent="0">
              <a:buNone/>
              <a:defRPr/>
            </a:lvl3pPr>
            <a:lvl4pPr marL="990600" indent="0">
              <a:buNone/>
              <a:defRPr/>
            </a:lvl4pPr>
            <a:lvl5pPr marL="13462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889" y="1520826"/>
            <a:ext cx="10299349" cy="761386"/>
          </a:xfrm>
        </p:spPr>
        <p:txBody>
          <a:bodyPr tIns="0"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888" y="2295691"/>
            <a:ext cx="11449050" cy="744365"/>
          </a:xfrm>
        </p:spPr>
        <p:txBody>
          <a:bodyPr anchor="ctr" anchorCtr="0"/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475" y="357253"/>
            <a:ext cx="1144587" cy="381600"/>
          </a:xfrm>
        </p:spPr>
        <p:txBody>
          <a:bodyPr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9BFB3BE-C661-4A3F-ABAD-D16383FFD069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" y="6092226"/>
            <a:ext cx="3549563" cy="381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69588" y="-1"/>
            <a:ext cx="1520826" cy="1520826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3037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8" y="1901825"/>
            <a:ext cx="5571072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6247866" y="1901825"/>
            <a:ext cx="5571072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8263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7" y="1901825"/>
            <a:ext cx="3626243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281291" y="1901825"/>
            <a:ext cx="3626243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/>
          </p:nvPr>
        </p:nvSpPr>
        <p:spPr>
          <a:xfrm>
            <a:off x="8193851" y="1901825"/>
            <a:ext cx="3626243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444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,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8" y="1520826"/>
            <a:ext cx="557107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6247866" y="1520826"/>
            <a:ext cx="557107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/>
          </p:nvPr>
        </p:nvSpPr>
        <p:spPr>
          <a:xfrm>
            <a:off x="369888" y="4001764"/>
            <a:ext cx="557107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7"/>
          </p:nvPr>
        </p:nvSpPr>
        <p:spPr>
          <a:xfrm>
            <a:off x="6247866" y="4001764"/>
            <a:ext cx="557107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758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,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8" y="1520826"/>
            <a:ext cx="3626243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/>
          </p:nvPr>
        </p:nvSpPr>
        <p:spPr>
          <a:xfrm>
            <a:off x="369888" y="4001764"/>
            <a:ext cx="3626243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281291" y="1520826"/>
            <a:ext cx="3626243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8"/>
          </p:nvPr>
        </p:nvSpPr>
        <p:spPr>
          <a:xfrm>
            <a:off x="4281291" y="4001764"/>
            <a:ext cx="3626243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9"/>
          </p:nvPr>
        </p:nvSpPr>
        <p:spPr>
          <a:xfrm>
            <a:off x="8192695" y="1520826"/>
            <a:ext cx="3626243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20"/>
          </p:nvPr>
        </p:nvSpPr>
        <p:spPr>
          <a:xfrm>
            <a:off x="8192695" y="4001764"/>
            <a:ext cx="3626243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5544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,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9" y="1520826"/>
            <a:ext cx="2671761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/>
          </p:nvPr>
        </p:nvSpPr>
        <p:spPr>
          <a:xfrm>
            <a:off x="369889" y="4001764"/>
            <a:ext cx="2671761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7"/>
          </p:nvPr>
        </p:nvSpPr>
        <p:spPr>
          <a:xfrm>
            <a:off x="3231357" y="1520826"/>
            <a:ext cx="267176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/>
          </p:nvPr>
        </p:nvSpPr>
        <p:spPr>
          <a:xfrm>
            <a:off x="3231357" y="4001764"/>
            <a:ext cx="267176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9"/>
          </p:nvPr>
        </p:nvSpPr>
        <p:spPr>
          <a:xfrm>
            <a:off x="6285707" y="1520826"/>
            <a:ext cx="2671761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20"/>
          </p:nvPr>
        </p:nvSpPr>
        <p:spPr>
          <a:xfrm>
            <a:off x="6285707" y="4001764"/>
            <a:ext cx="2671761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1"/>
          </p:nvPr>
        </p:nvSpPr>
        <p:spPr>
          <a:xfrm>
            <a:off x="9147175" y="1520826"/>
            <a:ext cx="267176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8"/>
          <p:cNvSpPr>
            <a:spLocks noGrp="1"/>
          </p:cNvSpPr>
          <p:nvPr>
            <p:ph sz="quarter" idx="22"/>
          </p:nvPr>
        </p:nvSpPr>
        <p:spPr>
          <a:xfrm>
            <a:off x="9147175" y="4001764"/>
            <a:ext cx="267176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85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, one color 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71275-9568-441F-B88C-1CF15EA5A4DE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66505" y="1901825"/>
            <a:ext cx="5534494" cy="4191000"/>
          </a:xfrm>
          <a:solidFill>
            <a:schemeClr val="accent3"/>
          </a:solidFill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8" y="1901825"/>
            <a:ext cx="5571072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682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content,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96C85E8-58B7-4C6F-AF1F-4DFB8BFE9458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36683" y="1901825"/>
            <a:ext cx="6864315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8" y="1901825"/>
            <a:ext cx="4197600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554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7FDE966-DAE3-4B5D-A09D-83F03848009E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36683" y="1901825"/>
            <a:ext cx="6864315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333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 center colour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2AA85C2-B117-43DE-84F5-D0F86DE96C15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36683" y="1901825"/>
            <a:ext cx="6864315" cy="4191000"/>
          </a:xfrm>
          <a:solidFill>
            <a:schemeClr val="accent2"/>
          </a:solidFill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238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header, off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90" y="1908175"/>
            <a:ext cx="5343524" cy="1520825"/>
          </a:xfrm>
        </p:spPr>
        <p:txBody>
          <a:bodyPr tIns="0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A60000-697A-4BA1-A650-B7AF9C9EA7A6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0" y="1901825"/>
            <a:ext cx="5704998" cy="4191000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628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ubic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1" y="0"/>
            <a:ext cx="12190414" cy="6858000"/>
            <a:chOff x="-1" y="0"/>
            <a:chExt cx="12190414" cy="6858000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89394" y="1"/>
              <a:ext cx="8765976" cy="2532063"/>
            </a:xfrm>
            <a:custGeom>
              <a:avLst/>
              <a:gdLst/>
              <a:ahLst/>
              <a:cxnLst/>
              <a:rect l="l" t="t" r="r" b="b"/>
              <a:pathLst>
                <a:path w="8765976" h="2532063">
                  <a:moveTo>
                    <a:pt x="0" y="0"/>
                  </a:moveTo>
                  <a:lnTo>
                    <a:pt x="8765976" y="0"/>
                  </a:lnTo>
                  <a:lnTo>
                    <a:pt x="4381019" y="25320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17"/>
            <p:cNvSpPr/>
            <p:nvPr/>
          </p:nvSpPr>
          <p:spPr>
            <a:xfrm>
              <a:off x="4567238" y="0"/>
              <a:ext cx="7623175" cy="6858000"/>
            </a:xfrm>
            <a:custGeom>
              <a:avLst/>
              <a:gdLst/>
              <a:ahLst/>
              <a:cxnLst/>
              <a:rect l="l" t="t" r="r" b="b"/>
              <a:pathLst>
                <a:path w="7621459" h="6858000">
                  <a:moveTo>
                    <a:pt x="4320435" y="0"/>
                  </a:moveTo>
                  <a:lnTo>
                    <a:pt x="7621459" y="0"/>
                  </a:lnTo>
                  <a:lnTo>
                    <a:pt x="7621459" y="6858000"/>
                  </a:lnTo>
                  <a:lnTo>
                    <a:pt x="0" y="6858000"/>
                  </a:lnTo>
                  <a:lnTo>
                    <a:pt x="1460" y="2493962"/>
                  </a:lnTo>
                  <a:close/>
                </a:path>
              </a:pathLst>
            </a:custGeom>
            <a:solidFill>
              <a:srgbClr val="0092E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Rectangle 18"/>
            <p:cNvSpPr/>
            <p:nvPr/>
          </p:nvSpPr>
          <p:spPr>
            <a:xfrm>
              <a:off x="-1" y="0"/>
              <a:ext cx="4572383" cy="6858000"/>
            </a:xfrm>
            <a:custGeom>
              <a:avLst/>
              <a:gdLst/>
              <a:ahLst/>
              <a:cxnLst/>
              <a:rect l="l" t="t" r="r" b="b"/>
              <a:pathLst>
                <a:path w="4570413" h="6858000">
                  <a:moveTo>
                    <a:pt x="0" y="0"/>
                  </a:moveTo>
                  <a:lnTo>
                    <a:pt x="255317" y="0"/>
                  </a:lnTo>
                  <a:lnTo>
                    <a:pt x="4570413" y="2493963"/>
                  </a:lnTo>
                  <a:lnTo>
                    <a:pt x="4568953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6EB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889" y="1520826"/>
            <a:ext cx="10299349" cy="761386"/>
          </a:xfrm>
        </p:spPr>
        <p:txBody>
          <a:bodyPr tIns="0"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888" y="2295691"/>
            <a:ext cx="11449050" cy="744365"/>
          </a:xfrm>
        </p:spPr>
        <p:txBody>
          <a:bodyPr anchor="ctr" anchorCtr="0"/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475" y="357253"/>
            <a:ext cx="1144587" cy="381600"/>
          </a:xfrm>
        </p:spPr>
        <p:txBody>
          <a:bodyPr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CAE80C3F-3F6F-4D10-9FA2-E3417D59802C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" y="6092226"/>
            <a:ext cx="3549563" cy="381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69588" y="-1"/>
            <a:ext cx="1520826" cy="1520826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072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E297A1-4599-4F05-B679-46FC1BB47484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01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0D694A-DB51-4E75-A39A-C5F1F1EC156C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378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391A4E-A604-4B11-86D2-FEDE1C56086D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696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ntent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D7E7B32-6814-4BD6-A71D-3FE8260253C2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369885" y="2284050"/>
            <a:ext cx="5534961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369887" y="1520824"/>
            <a:ext cx="5534961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6283667" y="2284050"/>
            <a:ext cx="5534961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6283669" y="1520824"/>
            <a:ext cx="5534961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02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four content in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F084500-5EFD-4474-B82F-78C0D4009915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369885" y="1978730"/>
            <a:ext cx="5534961" cy="1717425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369887" y="1520825"/>
            <a:ext cx="5534961" cy="4579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6283667" y="1978730"/>
            <a:ext cx="5534961" cy="1717425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6283669" y="1520825"/>
            <a:ext cx="5534961" cy="4579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 </a:t>
            </a:r>
          </a:p>
        </p:txBody>
      </p:sp>
      <p:sp>
        <p:nvSpPr>
          <p:cNvPr id="34" name="Content Placeholder 8"/>
          <p:cNvSpPr>
            <a:spLocks noGrp="1"/>
          </p:cNvSpPr>
          <p:nvPr>
            <p:ph sz="quarter" idx="25" hasCustomPrompt="1"/>
          </p:nvPr>
        </p:nvSpPr>
        <p:spPr>
          <a:xfrm>
            <a:off x="369885" y="4371093"/>
            <a:ext cx="5534961" cy="1717425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369887" y="3913188"/>
            <a:ext cx="5534961" cy="4579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6" name="Content Placeholder 8"/>
          <p:cNvSpPr>
            <a:spLocks noGrp="1"/>
          </p:cNvSpPr>
          <p:nvPr>
            <p:ph sz="quarter" idx="27" hasCustomPrompt="1"/>
          </p:nvPr>
        </p:nvSpPr>
        <p:spPr>
          <a:xfrm>
            <a:off x="6283667" y="4371093"/>
            <a:ext cx="5534961" cy="1717425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6283669" y="3913188"/>
            <a:ext cx="5534961" cy="4579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618311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ntent assy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0E8BE-0043-41D0-9F68-2766BB137AC1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7621589" y="2284050"/>
            <a:ext cx="4197350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7621591" y="1520824"/>
            <a:ext cx="4197350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3041648" y="2284050"/>
            <a:ext cx="4197350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3041650" y="1520824"/>
            <a:ext cx="4197350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869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hree content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6618AF-4C19-4B08-A10C-87782318BB03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69886" y="2284050"/>
            <a:ext cx="3626245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69888" y="1520824"/>
            <a:ext cx="3626245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282877" y="2284050"/>
            <a:ext cx="3626245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4282879" y="1520824"/>
            <a:ext cx="3626245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8182792" y="2284050"/>
            <a:ext cx="3626245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8182794" y="1520824"/>
            <a:ext cx="3626245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101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ix content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8CB26F2-2E2D-4F6B-A8A0-23EEC888499A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69888" y="2131389"/>
            <a:ext cx="3626245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69888" y="1520825"/>
            <a:ext cx="362624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282879" y="2131389"/>
            <a:ext cx="3626245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4282879" y="1520825"/>
            <a:ext cx="362624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8182794" y="2131389"/>
            <a:ext cx="3626245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8182794" y="1520825"/>
            <a:ext cx="362624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369888" y="4535709"/>
            <a:ext cx="3626245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369888" y="3925145"/>
            <a:ext cx="362624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5" hasCustomPrompt="1"/>
          </p:nvPr>
        </p:nvSpPr>
        <p:spPr>
          <a:xfrm>
            <a:off x="4282879" y="4535709"/>
            <a:ext cx="3626245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4282879" y="3925145"/>
            <a:ext cx="362624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21" name="Content Placeholder 8"/>
          <p:cNvSpPr>
            <a:spLocks noGrp="1"/>
          </p:cNvSpPr>
          <p:nvPr>
            <p:ph sz="quarter" idx="27" hasCustomPrompt="1"/>
          </p:nvPr>
        </p:nvSpPr>
        <p:spPr>
          <a:xfrm>
            <a:off x="8182794" y="4535709"/>
            <a:ext cx="3626245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8182794" y="3925145"/>
            <a:ext cx="362624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617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four content assy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0BAEF59-9ECC-4A21-9264-C4980C651C38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1514473" y="2284050"/>
            <a:ext cx="2289600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514475" y="1520824"/>
            <a:ext cx="2289600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dirty="0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48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184580" y="2284050"/>
            <a:ext cx="2289600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9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4184582" y="1520824"/>
            <a:ext cx="2289600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dirty="0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51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6859229" y="2284050"/>
            <a:ext cx="2289600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859231" y="1520824"/>
            <a:ext cx="2289600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dirty="0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54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9529336" y="2284050"/>
            <a:ext cx="2289600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5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9529338" y="1520824"/>
            <a:ext cx="2289600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dirty="0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294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8120643-38F3-452B-B657-B5F576D0BB01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69888" y="2284049"/>
            <a:ext cx="2443127" cy="381671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69891" y="1520824"/>
            <a:ext cx="2443125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1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3231356" y="2284049"/>
            <a:ext cx="2671763" cy="381671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3231359" y="1520824"/>
            <a:ext cx="2671761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3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6285817" y="2284049"/>
            <a:ext cx="2671763" cy="381671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285820" y="1520824"/>
            <a:ext cx="2671761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5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9339231" y="2284049"/>
            <a:ext cx="2479707" cy="381671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9339231" y="1520824"/>
            <a:ext cx="2479707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79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ubic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1" y="0"/>
            <a:ext cx="12190414" cy="6858001"/>
            <a:chOff x="-1" y="0"/>
            <a:chExt cx="12190414" cy="6858001"/>
          </a:xfrm>
        </p:grpSpPr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8971123" y="0"/>
              <a:ext cx="3219290" cy="3788972"/>
            </a:xfrm>
            <a:custGeom>
              <a:avLst/>
              <a:gdLst>
                <a:gd name="connsiteX0" fmla="*/ 846 w 3221194"/>
                <a:gd name="connsiteY0" fmla="*/ 0 h 3767952"/>
                <a:gd name="connsiteX1" fmla="*/ 3221194 w 3221194"/>
                <a:gd name="connsiteY1" fmla="*/ 0 h 3767952"/>
                <a:gd name="connsiteX2" fmla="*/ 3221194 w 3221194"/>
                <a:gd name="connsiteY2" fmla="*/ 3767952 h 3767952"/>
                <a:gd name="connsiteX3" fmla="*/ 0 w 3221194"/>
                <a:gd name="connsiteY3" fmla="*/ 1903438 h 3767952"/>
                <a:gd name="connsiteX4" fmla="*/ 846 w 3221194"/>
                <a:gd name="connsiteY4" fmla="*/ 0 h 3767952"/>
                <a:gd name="connsiteX0" fmla="*/ 5 w 3220353"/>
                <a:gd name="connsiteY0" fmla="*/ 0 h 3767952"/>
                <a:gd name="connsiteX1" fmla="*/ 3220353 w 3220353"/>
                <a:gd name="connsiteY1" fmla="*/ 0 h 3767952"/>
                <a:gd name="connsiteX2" fmla="*/ 3220353 w 3220353"/>
                <a:gd name="connsiteY2" fmla="*/ 3767952 h 3767952"/>
                <a:gd name="connsiteX3" fmla="*/ 13488 w 3220353"/>
                <a:gd name="connsiteY3" fmla="*/ 1903438 h 3767952"/>
                <a:gd name="connsiteX4" fmla="*/ 5 w 3220353"/>
                <a:gd name="connsiteY4" fmla="*/ 0 h 3767952"/>
                <a:gd name="connsiteX0" fmla="*/ 846 w 3221194"/>
                <a:gd name="connsiteY0" fmla="*/ 0 h 3767952"/>
                <a:gd name="connsiteX1" fmla="*/ 3221194 w 3221194"/>
                <a:gd name="connsiteY1" fmla="*/ 0 h 3767952"/>
                <a:gd name="connsiteX2" fmla="*/ 3221194 w 3221194"/>
                <a:gd name="connsiteY2" fmla="*/ 3767952 h 3767952"/>
                <a:gd name="connsiteX3" fmla="*/ 0 w 3221194"/>
                <a:gd name="connsiteY3" fmla="*/ 1896334 h 3767952"/>
                <a:gd name="connsiteX4" fmla="*/ 846 w 3221194"/>
                <a:gd name="connsiteY4" fmla="*/ 0 h 3767952"/>
                <a:gd name="connsiteX0" fmla="*/ 846 w 3221194"/>
                <a:gd name="connsiteY0" fmla="*/ 0 h 3767952"/>
                <a:gd name="connsiteX1" fmla="*/ 3221194 w 3221194"/>
                <a:gd name="connsiteY1" fmla="*/ 0 h 3767952"/>
                <a:gd name="connsiteX2" fmla="*/ 3221194 w 3221194"/>
                <a:gd name="connsiteY2" fmla="*/ 3767952 h 3767952"/>
                <a:gd name="connsiteX3" fmla="*/ 0 w 3221194"/>
                <a:gd name="connsiteY3" fmla="*/ 1903438 h 3767952"/>
                <a:gd name="connsiteX4" fmla="*/ 846 w 3221194"/>
                <a:gd name="connsiteY4" fmla="*/ 0 h 376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1194" h="3767952">
                  <a:moveTo>
                    <a:pt x="846" y="0"/>
                  </a:moveTo>
                  <a:lnTo>
                    <a:pt x="3221194" y="0"/>
                  </a:lnTo>
                  <a:lnTo>
                    <a:pt x="3221194" y="3767952"/>
                  </a:lnTo>
                  <a:lnTo>
                    <a:pt x="0" y="1903438"/>
                  </a:lnTo>
                  <a:cubicBezTo>
                    <a:pt x="282" y="1267380"/>
                    <a:pt x="564" y="636058"/>
                    <a:pt x="846" y="0"/>
                  </a:cubicBezTo>
                  <a:close/>
                </a:path>
              </a:pathLst>
            </a:custGeom>
            <a:solidFill>
              <a:srgbClr val="673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-1" y="0"/>
              <a:ext cx="12190414" cy="6858001"/>
              <a:chOff x="-1" y="0"/>
              <a:chExt cx="12190414" cy="6858001"/>
            </a:xfrm>
          </p:grpSpPr>
          <p:sp>
            <p:nvSpPr>
              <p:cNvPr id="20" name="Rectangle 33"/>
              <p:cNvSpPr/>
              <p:nvPr/>
            </p:nvSpPr>
            <p:spPr>
              <a:xfrm>
                <a:off x="-1" y="0"/>
                <a:ext cx="8978744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8970065" h="6858000">
                    <a:moveTo>
                      <a:pt x="0" y="0"/>
                    </a:moveTo>
                    <a:lnTo>
                      <a:pt x="8970065" y="0"/>
                    </a:lnTo>
                    <a:lnTo>
                      <a:pt x="8969219" y="1908175"/>
                    </a:lnTo>
                    <a:lnTo>
                      <a:pt x="39235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4F2C99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34"/>
              <p:cNvSpPr/>
              <p:nvPr/>
            </p:nvSpPr>
            <p:spPr>
              <a:xfrm>
                <a:off x="369889" y="1903413"/>
                <a:ext cx="11820524" cy="4954588"/>
              </a:xfrm>
              <a:custGeom>
                <a:avLst/>
                <a:gdLst>
                  <a:gd name="connsiteX0" fmla="*/ 8586387 w 11798058"/>
                  <a:gd name="connsiteY0" fmla="*/ 0 h 4945063"/>
                  <a:gd name="connsiteX1" fmla="*/ 11798058 w 11798058"/>
                  <a:gd name="connsiteY1" fmla="*/ 1855017 h 4945063"/>
                  <a:gd name="connsiteX2" fmla="*/ 11798058 w 11798058"/>
                  <a:gd name="connsiteY2" fmla="*/ 4945063 h 4945063"/>
                  <a:gd name="connsiteX3" fmla="*/ 0 w 11798058"/>
                  <a:gd name="connsiteY3" fmla="*/ 4945063 h 4945063"/>
                  <a:gd name="connsiteX4" fmla="*/ 8586387 w 11798058"/>
                  <a:gd name="connsiteY4" fmla="*/ 0 h 4945063"/>
                  <a:gd name="connsiteX0" fmla="*/ 8581623 w 11798058"/>
                  <a:gd name="connsiteY0" fmla="*/ 0 h 4954588"/>
                  <a:gd name="connsiteX1" fmla="*/ 11798058 w 11798058"/>
                  <a:gd name="connsiteY1" fmla="*/ 1864542 h 4954588"/>
                  <a:gd name="connsiteX2" fmla="*/ 11798058 w 11798058"/>
                  <a:gd name="connsiteY2" fmla="*/ 4954588 h 4954588"/>
                  <a:gd name="connsiteX3" fmla="*/ 0 w 11798058"/>
                  <a:gd name="connsiteY3" fmla="*/ 4954588 h 4954588"/>
                  <a:gd name="connsiteX4" fmla="*/ 8581623 w 11798058"/>
                  <a:gd name="connsiteY4" fmla="*/ 0 h 495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8058" h="4954588">
                    <a:moveTo>
                      <a:pt x="8581623" y="0"/>
                    </a:moveTo>
                    <a:lnTo>
                      <a:pt x="11798058" y="1864542"/>
                    </a:lnTo>
                    <a:lnTo>
                      <a:pt x="11798058" y="4954588"/>
                    </a:lnTo>
                    <a:lnTo>
                      <a:pt x="0" y="4954588"/>
                    </a:lnTo>
                    <a:lnTo>
                      <a:pt x="8581623" y="0"/>
                    </a:lnTo>
                    <a:close/>
                  </a:path>
                </a:pathLst>
              </a:custGeom>
              <a:solidFill>
                <a:srgbClr val="341F6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889" y="1520826"/>
            <a:ext cx="10299349" cy="761386"/>
          </a:xfrm>
        </p:spPr>
        <p:txBody>
          <a:bodyPr tIns="0"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888" y="2295691"/>
            <a:ext cx="11449050" cy="744365"/>
          </a:xfrm>
        </p:spPr>
        <p:txBody>
          <a:bodyPr anchor="ctr" anchorCtr="0"/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475" y="357253"/>
            <a:ext cx="1144587" cy="381600"/>
          </a:xfrm>
        </p:spPr>
        <p:txBody>
          <a:bodyPr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D52139E-80E8-44B2-89BA-FFDE8054A662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" y="6092226"/>
            <a:ext cx="3549563" cy="381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69588" y="-1"/>
            <a:ext cx="1520826" cy="1520826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6609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7F24F15-5056-406C-8D2D-2E85F41920E9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69888" y="2131391"/>
            <a:ext cx="2443127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69891" y="1520825"/>
            <a:ext cx="244312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1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3231356" y="2131391"/>
            <a:ext cx="2671763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3231359" y="1520825"/>
            <a:ext cx="2671761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3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6285817" y="2131391"/>
            <a:ext cx="2671763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285820" y="1520825"/>
            <a:ext cx="2671761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5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9339231" y="2131391"/>
            <a:ext cx="2479707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9339231" y="1520825"/>
            <a:ext cx="2479707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5" hasCustomPrompt="1"/>
          </p:nvPr>
        </p:nvSpPr>
        <p:spPr>
          <a:xfrm>
            <a:off x="369888" y="4535785"/>
            <a:ext cx="2443127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369891" y="3925219"/>
            <a:ext cx="244312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27" hasCustomPrompt="1"/>
          </p:nvPr>
        </p:nvSpPr>
        <p:spPr>
          <a:xfrm>
            <a:off x="3231356" y="4535785"/>
            <a:ext cx="2671763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3231359" y="3925219"/>
            <a:ext cx="2671761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29" hasCustomPrompt="1"/>
          </p:nvPr>
        </p:nvSpPr>
        <p:spPr>
          <a:xfrm>
            <a:off x="6285817" y="4535785"/>
            <a:ext cx="2671763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30"/>
          </p:nvPr>
        </p:nvSpPr>
        <p:spPr>
          <a:xfrm>
            <a:off x="6285820" y="3925219"/>
            <a:ext cx="2671761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21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9339231" y="4535785"/>
            <a:ext cx="2479707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32"/>
          </p:nvPr>
        </p:nvSpPr>
        <p:spPr>
          <a:xfrm>
            <a:off x="9339231" y="3925219"/>
            <a:ext cx="2479707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135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four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69887" y="1520825"/>
            <a:ext cx="2289600" cy="1908175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3041650" y="1520825"/>
            <a:ext cx="2289600" cy="1908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 dirty="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713413" y="1520825"/>
            <a:ext cx="2289600" cy="1908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8384188" y="1520825"/>
            <a:ext cx="2289600" cy="1908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4906413-A445-42A7-B048-D3E0D1875CB0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369888" y="3429000"/>
            <a:ext cx="2290762" cy="2663825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041650" y="3429000"/>
            <a:ext cx="2290762" cy="2663825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710214" y="3429000"/>
            <a:ext cx="2290762" cy="2663825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8372839" y="3429000"/>
            <a:ext cx="2290762" cy="2663825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9246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, four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69887" y="376238"/>
            <a:ext cx="2289600" cy="2289175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3041650" y="376238"/>
            <a:ext cx="2289600" cy="2289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 dirty="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713413" y="376238"/>
            <a:ext cx="2289600" cy="2289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8384188" y="376238"/>
            <a:ext cx="2289600" cy="2289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50E0E88-C172-4F75-AFAF-925BDED27056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369888" y="2665413"/>
            <a:ext cx="2290762" cy="3427412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041650" y="2665413"/>
            <a:ext cx="2290762" cy="3427412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710214" y="2665413"/>
            <a:ext cx="2290762" cy="3427412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8372839" y="2665413"/>
            <a:ext cx="2290762" cy="3427412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093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hree content and text assy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358345E-8A20-41AC-886C-80BBE9269664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8765372" y="1520825"/>
            <a:ext cx="3053565" cy="1925293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8765575" y="3429001"/>
            <a:ext cx="3055114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5331641" y="1520825"/>
            <a:ext cx="3053565" cy="1925293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331844" y="3429001"/>
            <a:ext cx="3055114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1897910" y="1520825"/>
            <a:ext cx="3053565" cy="1925293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1898113" y="3429001"/>
            <a:ext cx="3055114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1855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, three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5AC6A10-5191-4368-9B68-AA33C17C3F4F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369684" y="376239"/>
            <a:ext cx="3082191" cy="3052761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369887" y="3429001"/>
            <a:ext cx="3082191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22" hasCustomPrompt="1"/>
          </p:nvPr>
        </p:nvSpPr>
        <p:spPr>
          <a:xfrm>
            <a:off x="3833679" y="376239"/>
            <a:ext cx="3082191" cy="3052761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23"/>
          </p:nvPr>
        </p:nvSpPr>
        <p:spPr>
          <a:xfrm>
            <a:off x="3833882" y="3429001"/>
            <a:ext cx="3082191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7297674" y="376239"/>
            <a:ext cx="3082191" cy="3052761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25"/>
          </p:nvPr>
        </p:nvSpPr>
        <p:spPr>
          <a:xfrm>
            <a:off x="7297877" y="3429001"/>
            <a:ext cx="3082191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22867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1219041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002EA2-AF21-44FA-BBEB-18A0565E71DE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3816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, 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1219041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AE8285B-29FA-4B0C-BC0A-F9151498AD3E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418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smaller high, 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041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4567238" cy="871944"/>
          </a:xfrm>
          <a:solidFill>
            <a:schemeClr val="accent4"/>
          </a:solidFill>
        </p:spPr>
        <p:txBody>
          <a:bodyPr lIns="381600" rIns="381600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C00A0E6-35AA-4C07-93A3-B7D04F0DA5D4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0" y="871945"/>
            <a:ext cx="4567238" cy="3695293"/>
          </a:xfrm>
          <a:solidFill>
            <a:schemeClr val="accent4"/>
          </a:solidFill>
        </p:spPr>
        <p:txBody>
          <a:bodyPr lIns="381600" tIns="381600" rIns="381600"/>
          <a:lstStyle>
            <a:lvl1pPr marL="174625" indent="-174625">
              <a:defRPr sz="2000"/>
            </a:lvl1pPr>
            <a:lvl2pPr marL="449263" indent="-274638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958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bigger high, image back, 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041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5713413" cy="871944"/>
          </a:xfrm>
          <a:solidFill>
            <a:schemeClr val="accent3"/>
          </a:solidFill>
        </p:spPr>
        <p:txBody>
          <a:bodyPr lIns="381600" rIns="38160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5B9BA0-8D67-4B1F-A058-F3017DAFEDCF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0" y="871945"/>
            <a:ext cx="5713413" cy="4841468"/>
          </a:xfrm>
          <a:solidFill>
            <a:schemeClr val="accent3"/>
          </a:solidFill>
        </p:spPr>
        <p:txBody>
          <a:bodyPr lIns="381600" tIns="381600" rIns="381600"/>
          <a:lstStyle>
            <a:lvl1pPr marL="174625" indent="-174625">
              <a:defRPr sz="2400">
                <a:solidFill>
                  <a:schemeClr val="bg1"/>
                </a:solidFill>
              </a:defRPr>
            </a:lvl1pPr>
            <a:lvl2pPr marL="449263" indent="-274638">
              <a:defRPr sz="2400">
                <a:solidFill>
                  <a:schemeClr val="bg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5353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smaller low, 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041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4226"/>
            <a:ext cx="4567238" cy="871944"/>
          </a:xfrm>
          <a:solidFill>
            <a:schemeClr val="accent3"/>
          </a:solidFill>
        </p:spPr>
        <p:txBody>
          <a:bodyPr lIns="381600" rIns="3816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0" y="3176170"/>
            <a:ext cx="4567238" cy="3695293"/>
          </a:xfrm>
          <a:solidFill>
            <a:schemeClr val="accent3"/>
          </a:solidFill>
        </p:spPr>
        <p:txBody>
          <a:bodyPr lIns="381600" tIns="381600" rIns="381600"/>
          <a:lstStyle>
            <a:lvl1pPr marL="174625" indent="-174625">
              <a:defRPr sz="2000">
                <a:solidFill>
                  <a:schemeClr val="bg1"/>
                </a:solidFill>
              </a:defRPr>
            </a:lvl1pPr>
            <a:lvl2pPr marL="449263" indent="-274638">
              <a:defRPr sz="2000">
                <a:solidFill>
                  <a:schemeClr val="bg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E5AE8C-59AC-43C4-B1A5-A94AFAA8E00D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24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ubic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" y="0"/>
            <a:ext cx="12190414" cy="6858000"/>
            <a:chOff x="-1" y="0"/>
            <a:chExt cx="12190414" cy="6858000"/>
          </a:xfrm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5228638" y="4713287"/>
              <a:ext cx="6961775" cy="2144713"/>
            </a:xfrm>
            <a:custGeom>
              <a:avLst/>
              <a:gdLst/>
              <a:ahLst/>
              <a:cxnLst/>
              <a:rect l="l" t="t" r="r" b="b"/>
              <a:pathLst>
                <a:path w="6961775" h="2144713">
                  <a:moveTo>
                    <a:pt x="1238838" y="0"/>
                  </a:moveTo>
                  <a:lnTo>
                    <a:pt x="6961775" y="0"/>
                  </a:lnTo>
                  <a:lnTo>
                    <a:pt x="6961775" y="2144713"/>
                  </a:lnTo>
                  <a:lnTo>
                    <a:pt x="0" y="2144713"/>
                  </a:lnTo>
                  <a:close/>
                </a:path>
              </a:pathLst>
            </a:custGeom>
            <a:solidFill>
              <a:srgbClr val="9E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3748353" y="1"/>
              <a:ext cx="8442060" cy="4713287"/>
            </a:xfrm>
            <a:custGeom>
              <a:avLst/>
              <a:gdLst/>
              <a:ahLst/>
              <a:cxnLst/>
              <a:rect l="l" t="t" r="r" b="b"/>
              <a:pathLst>
                <a:path w="8442059" h="4713287">
                  <a:moveTo>
                    <a:pt x="0" y="0"/>
                  </a:moveTo>
                  <a:lnTo>
                    <a:pt x="8442059" y="0"/>
                  </a:lnTo>
                  <a:lnTo>
                    <a:pt x="8442059" y="4713287"/>
                  </a:lnTo>
                  <a:lnTo>
                    <a:pt x="2719122" y="4713287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Rectangle 15"/>
            <p:cNvSpPr/>
            <p:nvPr/>
          </p:nvSpPr>
          <p:spPr>
            <a:xfrm>
              <a:off x="-1" y="0"/>
              <a:ext cx="6473825" cy="6858000"/>
            </a:xfrm>
            <a:custGeom>
              <a:avLst/>
              <a:gdLst/>
              <a:ahLst/>
              <a:cxnLst/>
              <a:rect l="l" t="t" r="r" b="b"/>
              <a:pathLst>
                <a:path w="6473825" h="6858000">
                  <a:moveTo>
                    <a:pt x="0" y="0"/>
                  </a:moveTo>
                  <a:lnTo>
                    <a:pt x="3756992" y="0"/>
                  </a:lnTo>
                  <a:lnTo>
                    <a:pt x="6473825" y="4711699"/>
                  </a:lnTo>
                  <a:lnTo>
                    <a:pt x="52344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6181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889" y="1520826"/>
            <a:ext cx="10299349" cy="761386"/>
          </a:xfrm>
        </p:spPr>
        <p:txBody>
          <a:bodyPr tIns="0"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888" y="2295691"/>
            <a:ext cx="11449050" cy="744365"/>
          </a:xfrm>
        </p:spPr>
        <p:txBody>
          <a:bodyPr anchor="ctr" anchorCtr="0"/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475" y="357253"/>
            <a:ext cx="1144587" cy="381600"/>
          </a:xfrm>
        </p:spPr>
        <p:txBody>
          <a:bodyPr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0C5CCBC-893C-4A4C-A25A-9EBE630B061F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" y="6092226"/>
            <a:ext cx="3549563" cy="381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69588" y="-1"/>
            <a:ext cx="1520826" cy="1520826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7047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bigger low right, 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041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414" y="1139826"/>
            <a:ext cx="5715000" cy="893762"/>
          </a:xfrm>
          <a:solidFill>
            <a:schemeClr val="accent2"/>
          </a:solidFill>
        </p:spPr>
        <p:txBody>
          <a:bodyPr lIns="381600" rIns="38160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6475413" y="2032355"/>
            <a:ext cx="5715001" cy="4841468"/>
          </a:xfrm>
          <a:solidFill>
            <a:schemeClr val="accent2"/>
          </a:solidFill>
        </p:spPr>
        <p:txBody>
          <a:bodyPr lIns="381600" tIns="381600" rIns="381600"/>
          <a:lstStyle>
            <a:lvl1pPr marL="174625" indent="-174625">
              <a:defRPr sz="2400">
                <a:solidFill>
                  <a:schemeClr val="bg1"/>
                </a:solidFill>
              </a:defRPr>
            </a:lvl1pPr>
            <a:lvl2pPr marL="449263" indent="-274638">
              <a:defRPr sz="2400">
                <a:solidFill>
                  <a:schemeClr val="bg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6ABB5E-EA76-46C0-9265-013D28DEA740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2636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smaller low right, 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041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88" y="2304226"/>
            <a:ext cx="4568913" cy="871944"/>
          </a:xfrm>
          <a:solidFill>
            <a:schemeClr val="accent2"/>
          </a:solidFill>
        </p:spPr>
        <p:txBody>
          <a:bodyPr lIns="381600" rIns="3816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621588" y="3176170"/>
            <a:ext cx="4568913" cy="3695293"/>
          </a:xfrm>
          <a:solidFill>
            <a:schemeClr val="accent2"/>
          </a:solidFill>
        </p:spPr>
        <p:txBody>
          <a:bodyPr lIns="381600" tIns="381600" rIns="381600"/>
          <a:lstStyle>
            <a:lvl1pPr marL="171450" indent="-171450" algn="l" rtl="0" eaLnBrk="1" fontAlgn="base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SEB SansSerif" panose="00000400000000000000" pitchFamily="2" charset="0"/>
                <a:ea typeface="+mn-ea"/>
                <a:cs typeface="+mn-cs"/>
              </a:defRPr>
            </a:lvl1pPr>
            <a:lvl2pPr marL="609600" indent="-342900" algn="l" rtl="0" eaLnBrk="1" fontAlgn="base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SEB SansSerif" panose="00000400000000000000" pitchFamily="2" charset="0"/>
                <a:ea typeface="+mn-ea"/>
                <a:cs typeface="+mn-cs"/>
              </a:defRPr>
            </a:lvl2pPr>
            <a:lvl3pPr marL="622300" indent="0"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0EDBB6-F70F-42FB-8AC8-41E140BE68B8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184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locks, image at right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858000" y="0"/>
            <a:ext cx="533241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6488111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05406B-9839-43DB-B6E7-0679B016A391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2669269" cy="4191000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429000" y="1901825"/>
            <a:ext cx="2669269" cy="4191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dirty="0" smtClean="0"/>
            </a:lvl1pPr>
            <a:lvl2pPr>
              <a:defRPr lang="en-US" sz="1800" dirty="0" smtClean="0"/>
            </a:lvl2pPr>
          </a:lstStyle>
          <a:p>
            <a:pPr marL="174625" lvl="0" indent="-174625"/>
            <a:r>
              <a:rPr lang="en-GB" dirty="0"/>
              <a:t>Click to edit Master text styles</a:t>
            </a:r>
          </a:p>
          <a:p>
            <a:pPr marL="174625" lvl="1" indent="-174625"/>
            <a:r>
              <a:rPr lang="en-GB" dirty="0"/>
              <a:t>Second level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103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locks, color space on right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6858000" y="0"/>
            <a:ext cx="5332413" cy="685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622300" indent="0">
              <a:buNone/>
              <a:defRPr/>
            </a:lvl3pPr>
            <a:lvl4pPr marL="990600" indent="0">
              <a:buNone/>
              <a:defRPr/>
            </a:lvl4pPr>
            <a:lvl5pPr marL="13462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6488111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C8F5D26-D388-46C1-ADD9-81E7B1D3FB85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2669269" cy="4191000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429000" y="1901825"/>
            <a:ext cx="2669269" cy="4191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smtClean="0"/>
            </a:lvl1pPr>
            <a:lvl2pPr>
              <a:defRPr lang="en-US" sz="1800" smtClean="0"/>
            </a:lvl2pPr>
          </a:lstStyle>
          <a:p>
            <a:pPr marL="174625" lvl="0" indent="-174625"/>
            <a:r>
              <a:rPr lang="en-GB" dirty="0"/>
              <a:t>Click to edit Master text styles</a:t>
            </a:r>
          </a:p>
          <a:p>
            <a:pPr marL="174625" lvl="1" indent="-174625"/>
            <a:r>
              <a:rPr lang="en-GB" dirty="0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7278320" y="1901825"/>
            <a:ext cx="4540867" cy="41989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smtClean="0">
                <a:solidFill>
                  <a:schemeClr val="bg1"/>
                </a:solidFill>
              </a:defRPr>
            </a:lvl1pPr>
            <a:lvl2pPr>
              <a:defRPr lang="en-US" sz="1800" smtClean="0">
                <a:solidFill>
                  <a:schemeClr val="bg1"/>
                </a:solidFill>
              </a:defRPr>
            </a:lvl2pPr>
          </a:lstStyle>
          <a:p>
            <a:pPr marL="174625" lvl="0" indent="-174625"/>
            <a:r>
              <a:rPr lang="en-GB" dirty="0"/>
              <a:t>Click to edit Master text styles</a:t>
            </a:r>
          </a:p>
          <a:p>
            <a:pPr marL="174625" lvl="1" indent="-174625"/>
            <a:r>
              <a:rPr lang="en-GB" dirty="0"/>
              <a:t>Second level</a:t>
            </a:r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4702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block, image at right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5332413" y="0"/>
            <a:ext cx="6858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4962017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9E4E48B-95C1-4D9B-9203-99D2C3000057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4197351" cy="4198938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671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block, color block on left, image at right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0"/>
            <a:ext cx="5332413" cy="6858000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622300" indent="0">
              <a:buNone/>
              <a:defRPr/>
            </a:lvl3pPr>
            <a:lvl4pPr marL="990600" indent="0">
              <a:buNone/>
              <a:defRPr/>
            </a:lvl4pPr>
            <a:lvl5pPr marL="13462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5332413" y="0"/>
            <a:ext cx="6858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4962017" cy="15208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6323EF-235F-421D-9038-463BC74EA6F9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4197351" cy="4198938"/>
          </a:xfrm>
        </p:spPr>
        <p:txBody>
          <a:bodyPr/>
          <a:lstStyle>
            <a:lvl1pPr marL="174625" indent="-174625">
              <a:defRPr sz="1800">
                <a:solidFill>
                  <a:schemeClr val="bg1"/>
                </a:solidFill>
              </a:defRPr>
            </a:lvl1pPr>
            <a:lvl2pPr marL="536575" indent="-269875">
              <a:defRPr sz="18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5085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, image and color blocks, logo on top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8763213" y="0"/>
            <a:ext cx="3427200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5332412" y="3429000"/>
            <a:ext cx="3427200" cy="342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5332412" y="0"/>
            <a:ext cx="3427200" cy="3427200"/>
          </a:xfrm>
          <a:solidFill>
            <a:schemeClr val="accent4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/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8763213" y="3429000"/>
            <a:ext cx="3427200" cy="3429000"/>
          </a:xfrm>
          <a:solidFill>
            <a:schemeClr val="accent2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4962017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16E844-0DA1-4F1B-91AF-EE4E611491A5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4197351" cy="4198938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592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, image and color blocks, logo on top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9911705" y="-1"/>
            <a:ext cx="2278707" cy="22840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9911706" y="2284050"/>
            <a:ext cx="2282448" cy="2289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7621588" y="0"/>
            <a:ext cx="2290118" cy="2291353"/>
          </a:xfrm>
          <a:solidFill>
            <a:schemeClr val="accent4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/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5356326" y="2284050"/>
            <a:ext cx="4555380" cy="4573950"/>
          </a:xfrm>
          <a:solidFill>
            <a:schemeClr val="accent2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4962017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96A2475-5E35-4132-9C0B-B84F4AC6D689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4197351" cy="4198938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9911706" y="4573950"/>
            <a:ext cx="2278707" cy="2284050"/>
          </a:xfrm>
          <a:solidFill>
            <a:schemeClr val="tx1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540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, image and color blocks, logo on top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5331907" y="0"/>
            <a:ext cx="6858506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8763213" y="3429000"/>
            <a:ext cx="3427200" cy="3429000"/>
          </a:xfrm>
          <a:solidFill>
            <a:schemeClr val="accent3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4962017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CC7CAE-CDA4-477C-ADFA-3A04964392C3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4197351" cy="4198938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8078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locks, image to right, color space lower right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6858000" y="3429000"/>
            <a:ext cx="5332413" cy="3429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622300" indent="0">
              <a:buNone/>
              <a:defRPr/>
            </a:lvl3pPr>
            <a:lvl4pPr marL="990600" indent="0">
              <a:buNone/>
              <a:defRPr/>
            </a:lvl4pPr>
            <a:lvl5pPr marL="13462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858507" y="0"/>
            <a:ext cx="5331906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6488111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589DE65-0D0C-499E-B784-D48022646D3A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2669269" cy="4198938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429000" y="1901825"/>
            <a:ext cx="2669269" cy="41989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smtClean="0"/>
            </a:lvl1pPr>
            <a:lvl2pPr>
              <a:defRPr lang="en-US" sz="1800" smtClean="0"/>
            </a:lvl2pPr>
          </a:lstStyle>
          <a:p>
            <a:pPr marL="174625" lvl="0" indent="-174625"/>
            <a:r>
              <a:rPr lang="en-GB" dirty="0"/>
              <a:t>Click to edit Master text styles</a:t>
            </a:r>
          </a:p>
          <a:p>
            <a:pPr marL="174625" lvl="1" indent="-174625"/>
            <a:r>
              <a:rPr lang="en-GB" dirty="0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7278320" y="3428999"/>
            <a:ext cx="4540867" cy="26717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dirty="0" smtClean="0">
                <a:solidFill>
                  <a:schemeClr val="bg1"/>
                </a:solidFill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</a:lstStyle>
          <a:p>
            <a:pPr marL="174625" lvl="0" indent="-174625"/>
            <a:r>
              <a:rPr lang="en-GB" dirty="0"/>
              <a:t>Click to edit Master text styles</a:t>
            </a:r>
          </a:p>
          <a:p>
            <a:pPr marL="174625" lvl="1" indent="-174625"/>
            <a:r>
              <a:rPr lang="en-GB" dirty="0"/>
              <a:t>Second level</a:t>
            </a:r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211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 or divider, image in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041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475" y="357253"/>
            <a:ext cx="1144587" cy="381600"/>
          </a:xfrm>
        </p:spPr>
        <p:txBody>
          <a:bodyPr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0C5CCBC-893C-4A4C-A25A-9EBE630B061F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" y="6092226"/>
            <a:ext cx="3549563" cy="381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69588" y="-1"/>
            <a:ext cx="1520826" cy="1520826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" y="0"/>
            <a:ext cx="8115300" cy="4025348"/>
            <a:chOff x="769937" y="-3619846"/>
            <a:chExt cx="8346849" cy="4140201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769937" y="-3619846"/>
              <a:ext cx="5970588" cy="4140201"/>
            </a:xfrm>
            <a:custGeom>
              <a:avLst/>
              <a:gdLst>
                <a:gd name="T0" fmla="*/ 0 w 3761"/>
                <a:gd name="T1" fmla="*/ 2608 h 2608"/>
                <a:gd name="T2" fmla="*/ 3761 w 3761"/>
                <a:gd name="T3" fmla="*/ 2608 h 2608"/>
                <a:gd name="T4" fmla="*/ 2256 w 3761"/>
                <a:gd name="T5" fmla="*/ 0 h 2608"/>
                <a:gd name="T6" fmla="*/ 0 w 3761"/>
                <a:gd name="T7" fmla="*/ 0 h 2608"/>
                <a:gd name="T8" fmla="*/ 0 w 3761"/>
                <a:gd name="T9" fmla="*/ 2608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1" h="2608">
                  <a:moveTo>
                    <a:pt x="0" y="2608"/>
                  </a:moveTo>
                  <a:lnTo>
                    <a:pt x="3761" y="2608"/>
                  </a:lnTo>
                  <a:lnTo>
                    <a:pt x="2256" y="0"/>
                  </a:lnTo>
                  <a:lnTo>
                    <a:pt x="0" y="0"/>
                  </a:lnTo>
                  <a:lnTo>
                    <a:pt x="0" y="2608"/>
                  </a:lnTo>
                  <a:close/>
                </a:path>
              </a:pathLst>
            </a:custGeom>
            <a:solidFill>
              <a:srgbClr val="30760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4336823" y="-3619846"/>
              <a:ext cx="4779963" cy="4140201"/>
            </a:xfrm>
            <a:custGeom>
              <a:avLst/>
              <a:gdLst>
                <a:gd name="T0" fmla="*/ 0 w 3011"/>
                <a:gd name="T1" fmla="*/ 0 h 2608"/>
                <a:gd name="T2" fmla="*/ 1505 w 3011"/>
                <a:gd name="T3" fmla="*/ 2608 h 2608"/>
                <a:gd name="T4" fmla="*/ 3011 w 3011"/>
                <a:gd name="T5" fmla="*/ 0 h 2608"/>
                <a:gd name="T6" fmla="*/ 0 w 3011"/>
                <a:gd name="T7" fmla="*/ 0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1" h="2608">
                  <a:moveTo>
                    <a:pt x="0" y="0"/>
                  </a:moveTo>
                  <a:lnTo>
                    <a:pt x="1505" y="2608"/>
                  </a:lnTo>
                  <a:lnTo>
                    <a:pt x="30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920C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889" y="1139825"/>
            <a:ext cx="10299349" cy="761386"/>
          </a:xfrm>
        </p:spPr>
        <p:txBody>
          <a:bodyPr tIns="0" anchor="ctr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888" y="1914690"/>
            <a:ext cx="11449050" cy="744365"/>
          </a:xfrm>
        </p:spPr>
        <p:txBody>
          <a:bodyPr anchor="ctr" anchorCtr="0"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57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0D4C4C7-2E16-4054-8EFE-4E3E3858A7E3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14474" y="1520825"/>
            <a:ext cx="4960939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57999" y="1520825"/>
            <a:ext cx="4960939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57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locks, 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10304462" cy="152082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8F68715-03E6-474E-A36A-B164DC288BDD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14474" y="1520825"/>
            <a:ext cx="4960939" cy="4572000"/>
          </a:xfrm>
          <a:solidFill>
            <a:srgbClr val="673AB6"/>
          </a:solidFill>
        </p:spPr>
        <p:txBody>
          <a:bodyPr lIns="72000" tIns="72000" rIns="72000" bIns="7200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57999" y="1520825"/>
            <a:ext cx="4960939" cy="4572000"/>
          </a:xfrm>
          <a:solidFill>
            <a:srgbClr val="673AB6"/>
          </a:solidFill>
        </p:spPr>
        <p:txBody>
          <a:bodyPr lIns="72000" tIns="72000" rIns="72000" bIns="7200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06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ymmetric text bloc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CB1F161-387E-4886-BE27-AE70ECD20988}" type="datetime1">
              <a:rPr lang="en-GB" smtClean="0"/>
              <a:t>07/09/2021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9888" y="1520825"/>
            <a:ext cx="5534493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47867" y="1520825"/>
            <a:ext cx="5571072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1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69888" y="0"/>
            <a:ext cx="1030446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9888" y="1901825"/>
            <a:ext cx="11444288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1587" y="6092226"/>
            <a:ext cx="3549563" cy="381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/>
          <a:lstStyle>
            <a:lvl1pPr>
              <a:defRPr lang="sv-SE" sz="1200" smtClean="0">
                <a:latin typeface="+mn-lt"/>
              </a:defRPr>
            </a:lvl1pPr>
          </a:lstStyle>
          <a:p>
            <a:r>
              <a:rPr lang="en-GB"/>
              <a:t>SEB PowerPoint Template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887" y="6100163"/>
            <a:ext cx="1144587" cy="381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sv-SE" sz="1200" smtClean="0">
                <a:latin typeface="+mn-lt"/>
              </a:defRPr>
            </a:lvl1pPr>
          </a:lstStyle>
          <a:p>
            <a:fld id="{F9573FA9-C2D8-4B63-938B-8879C552A24C}" type="datetime1">
              <a:rPr lang="sv-SE" smtClean="0"/>
              <a:t>2021-09-07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2116" y="6092013"/>
            <a:ext cx="596822" cy="381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1200" smtClean="0">
                <a:latin typeface="+mn-lt"/>
              </a:defRPr>
            </a:lvl1pPr>
          </a:lstStyle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83" r:id="rId2"/>
    <p:sldLayoutId id="2147483735" r:id="rId3"/>
    <p:sldLayoutId id="2147483736" r:id="rId4"/>
    <p:sldLayoutId id="2147483737" r:id="rId5"/>
    <p:sldLayoutId id="2147483739" r:id="rId6"/>
    <p:sldLayoutId id="2147483684" r:id="rId7"/>
    <p:sldLayoutId id="2147483716" r:id="rId8"/>
    <p:sldLayoutId id="2147483686" r:id="rId9"/>
    <p:sldLayoutId id="2147483717" r:id="rId10"/>
    <p:sldLayoutId id="2147483685" r:id="rId11"/>
    <p:sldLayoutId id="2147483756" r:id="rId12"/>
    <p:sldLayoutId id="2147483757" r:id="rId13"/>
    <p:sldLayoutId id="2147483718" r:id="rId14"/>
    <p:sldLayoutId id="2147483687" r:id="rId15"/>
    <p:sldLayoutId id="2147483719" r:id="rId16"/>
    <p:sldLayoutId id="2147483692" r:id="rId17"/>
    <p:sldLayoutId id="2147483720" r:id="rId18"/>
    <p:sldLayoutId id="2147483688" r:id="rId19"/>
    <p:sldLayoutId id="2147483741" r:id="rId20"/>
    <p:sldLayoutId id="2147483743" r:id="rId21"/>
    <p:sldLayoutId id="2147483742" r:id="rId22"/>
    <p:sldLayoutId id="2147483744" r:id="rId23"/>
    <p:sldLayoutId id="2147483745" r:id="rId24"/>
    <p:sldLayoutId id="2147483721" r:id="rId25"/>
    <p:sldLayoutId id="2147483691" r:id="rId26"/>
    <p:sldLayoutId id="2147483693" r:id="rId27"/>
    <p:sldLayoutId id="2147483722" r:id="rId28"/>
    <p:sldLayoutId id="2147483715" r:id="rId29"/>
    <p:sldLayoutId id="2147483689" r:id="rId30"/>
    <p:sldLayoutId id="2147483738" r:id="rId31"/>
    <p:sldLayoutId id="2147483690" r:id="rId32"/>
    <p:sldLayoutId id="2147483725" r:id="rId33"/>
    <p:sldLayoutId id="2147483734" r:id="rId34"/>
    <p:sldLayoutId id="2147483724" r:id="rId35"/>
    <p:sldLayoutId id="2147483723" r:id="rId36"/>
    <p:sldLayoutId id="2147483733" r:id="rId37"/>
    <p:sldLayoutId id="2147483694" r:id="rId38"/>
    <p:sldLayoutId id="2147483731" r:id="rId39"/>
    <p:sldLayoutId id="2147483732" r:id="rId40"/>
    <p:sldLayoutId id="2147483696" r:id="rId41"/>
    <p:sldLayoutId id="2147483695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8" r:id="rId53"/>
    <p:sldLayoutId id="2147483707" r:id="rId54"/>
    <p:sldLayoutId id="2147483714" r:id="rId55"/>
    <p:sldLayoutId id="2147483709" r:id="rId56"/>
    <p:sldLayoutId id="2147483710" r:id="rId57"/>
    <p:sldLayoutId id="2147483711" r:id="rId58"/>
    <p:sldLayoutId id="2147483713" r:id="rId5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ts val="0"/>
        </a:spcAft>
        <a:buSzPct val="100000"/>
        <a:buFont typeface="Wingdings" pitchFamily="2" charset="2"/>
        <a:buChar char="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355600" algn="l" rtl="0" eaLnBrk="1" fontAlgn="base" hangingPunct="1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368300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pitchFamily="2" charset="2"/>
        <a:buChar char="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355600" algn="l" rtl="0" eaLnBrk="1" fontAlgn="base" hangingPunct="1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701800" indent="-355600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pitchFamily="2" charset="2"/>
        <a:buChar char=""/>
        <a:defRPr lang="sv-SE" sz="24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b.lv/iedvesma#grantu-ieguveji" TargetMode="External"/><Relationship Id="rId2" Type="http://schemas.openxmlformats.org/officeDocument/2006/relationships/hyperlink" Target="https://www.seb.lv/iedvesma#programmas-nolikums" TargetMode="Externa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iedvesma.lv/" TargetMode="Externa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C0452D-15E0-4C6F-AB73-E92A58D6C9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" r="14983" b="22496"/>
          <a:stretch/>
        </p:blipFill>
        <p:spPr>
          <a:xfrm>
            <a:off x="0" y="-1"/>
            <a:ext cx="12190413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3491A7-21C2-4C59-BA5B-DF5ACB899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1" y="1520749"/>
            <a:ext cx="5387108" cy="19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10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4876363" cy="1520825"/>
          </a:xfrm>
        </p:spPr>
        <p:txBody>
          <a:bodyPr/>
          <a:lstStyle/>
          <a:p>
            <a:r>
              <a:rPr lang="lv-LV" sz="36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Pieteikums </a:t>
            </a:r>
            <a:r>
              <a:rPr lang="lv-LV" sz="3600" dirty="0" err="1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grantam</a:t>
            </a:r>
            <a:endParaRPr lang="lv-LV" sz="3600" dirty="0">
              <a:solidFill>
                <a:schemeClr val="tx1"/>
              </a:solidFill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B6CD4-84E5-4370-98E2-DA8895281DDF}"/>
              </a:ext>
            </a:extLst>
          </p:cNvPr>
          <p:cNvSpPr/>
          <p:nvPr/>
        </p:nvSpPr>
        <p:spPr>
          <a:xfrm>
            <a:off x="-2" y="1596974"/>
            <a:ext cx="10255191" cy="2022775"/>
          </a:xfrm>
          <a:prstGeom prst="rect">
            <a:avLst/>
          </a:prstGeom>
          <a:solidFill>
            <a:srgbClr val="F4F5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07AD66-0D2F-4849-AFEF-C44354131C7F}"/>
              </a:ext>
            </a:extLst>
          </p:cNvPr>
          <p:cNvSpPr txBox="1">
            <a:spLocks/>
          </p:cNvSpPr>
          <p:nvPr/>
        </p:nvSpPr>
        <p:spPr>
          <a:xfrm>
            <a:off x="1439075" y="1827001"/>
            <a:ext cx="8816115" cy="2098999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Projekta pieteikums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naudas plūsmas veidlapa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F179DF4-D1A7-4C8D-B174-FA80D8751738}"/>
              </a:ext>
            </a:extLst>
          </p:cNvPr>
          <p:cNvSpPr txBox="1">
            <a:spLocks/>
          </p:cNvSpPr>
          <p:nvPr/>
        </p:nvSpPr>
        <p:spPr>
          <a:xfrm>
            <a:off x="1439074" y="2387408"/>
            <a:ext cx="9045105" cy="1679473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Pa</a:t>
            </a:r>
            <a: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  <a:t>r 1</a:t>
            </a: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 gadu – ja pretendē uz </a:t>
            </a:r>
            <a:r>
              <a:rPr lang="lv-LV" dirty="0" err="1">
                <a:latin typeface="SEB SansSerif" panose="00000500000000000000" pitchFamily="2" charset="0"/>
                <a:cs typeface="Arial" panose="020B0604020202020204" pitchFamily="34" charset="0"/>
              </a:rPr>
              <a:t>grantu</a:t>
            </a: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 &lt; 2 000 EUR</a:t>
            </a:r>
          </a:p>
          <a:p>
            <a:pPr marL="0" lvl="4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Pa</a:t>
            </a:r>
            <a: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  <a:t>r</a:t>
            </a: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 3 gadiem – ja pretendē uz </a:t>
            </a:r>
            <a:r>
              <a:rPr lang="lv-LV" dirty="0" err="1">
                <a:latin typeface="SEB SansSerif" panose="00000500000000000000" pitchFamily="2" charset="0"/>
                <a:cs typeface="Arial" panose="020B0604020202020204" pitchFamily="34" charset="0"/>
              </a:rPr>
              <a:t>grantu</a:t>
            </a: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 &gt; 2 000 EUR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FD5CBF9-123B-4AA4-8865-89CF5593108B}"/>
              </a:ext>
            </a:extLst>
          </p:cNvPr>
          <p:cNvSpPr>
            <a:spLocks/>
          </p:cNvSpPr>
          <p:nvPr/>
        </p:nvSpPr>
        <p:spPr bwMode="auto">
          <a:xfrm>
            <a:off x="522833" y="3902393"/>
            <a:ext cx="687254" cy="503543"/>
          </a:xfrm>
          <a:custGeom>
            <a:avLst/>
            <a:gdLst>
              <a:gd name="T0" fmla="*/ 3253 w 3356"/>
              <a:gd name="T1" fmla="*/ 0 h 2570"/>
              <a:gd name="T2" fmla="*/ 3356 w 3356"/>
              <a:gd name="T3" fmla="*/ 101 h 2570"/>
              <a:gd name="T4" fmla="*/ 908 w 3356"/>
              <a:gd name="T5" fmla="*/ 2548 h 2570"/>
              <a:gd name="T6" fmla="*/ 893 w 3356"/>
              <a:gd name="T7" fmla="*/ 2560 h 2570"/>
              <a:gd name="T8" fmla="*/ 876 w 3356"/>
              <a:gd name="T9" fmla="*/ 2568 h 2570"/>
              <a:gd name="T10" fmla="*/ 857 w 3356"/>
              <a:gd name="T11" fmla="*/ 2570 h 2570"/>
              <a:gd name="T12" fmla="*/ 839 w 3356"/>
              <a:gd name="T13" fmla="*/ 2568 h 2570"/>
              <a:gd name="T14" fmla="*/ 821 w 3356"/>
              <a:gd name="T15" fmla="*/ 2560 h 2570"/>
              <a:gd name="T16" fmla="*/ 806 w 3356"/>
              <a:gd name="T17" fmla="*/ 2548 h 2570"/>
              <a:gd name="T18" fmla="*/ 0 w 3356"/>
              <a:gd name="T19" fmla="*/ 1743 h 2570"/>
              <a:gd name="T20" fmla="*/ 103 w 3356"/>
              <a:gd name="T21" fmla="*/ 1642 h 2570"/>
              <a:gd name="T22" fmla="*/ 857 w 3356"/>
              <a:gd name="T23" fmla="*/ 2396 h 2570"/>
              <a:gd name="T24" fmla="*/ 3253 w 3356"/>
              <a:gd name="T25" fmla="*/ 0 h 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56" h="2570">
                <a:moveTo>
                  <a:pt x="3253" y="0"/>
                </a:moveTo>
                <a:lnTo>
                  <a:pt x="3356" y="101"/>
                </a:lnTo>
                <a:lnTo>
                  <a:pt x="908" y="2548"/>
                </a:lnTo>
                <a:lnTo>
                  <a:pt x="893" y="2560"/>
                </a:lnTo>
                <a:lnTo>
                  <a:pt x="876" y="2568"/>
                </a:lnTo>
                <a:lnTo>
                  <a:pt x="857" y="2570"/>
                </a:lnTo>
                <a:lnTo>
                  <a:pt x="839" y="2568"/>
                </a:lnTo>
                <a:lnTo>
                  <a:pt x="821" y="2560"/>
                </a:lnTo>
                <a:lnTo>
                  <a:pt x="806" y="2548"/>
                </a:lnTo>
                <a:lnTo>
                  <a:pt x="0" y="1743"/>
                </a:lnTo>
                <a:lnTo>
                  <a:pt x="103" y="1642"/>
                </a:lnTo>
                <a:lnTo>
                  <a:pt x="857" y="2396"/>
                </a:lnTo>
                <a:lnTo>
                  <a:pt x="325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60852C98-0BD9-4898-A806-C5C67003FE9F}"/>
              </a:ext>
            </a:extLst>
          </p:cNvPr>
          <p:cNvSpPr>
            <a:spLocks noEditPoints="1"/>
          </p:cNvSpPr>
          <p:nvPr/>
        </p:nvSpPr>
        <p:spPr bwMode="auto">
          <a:xfrm>
            <a:off x="480169" y="2131390"/>
            <a:ext cx="844412" cy="844412"/>
          </a:xfrm>
          <a:custGeom>
            <a:avLst/>
            <a:gdLst>
              <a:gd name="T0" fmla="*/ 667 w 680"/>
              <a:gd name="T1" fmla="*/ 46 h 681"/>
              <a:gd name="T2" fmla="*/ 635 w 680"/>
              <a:gd name="T3" fmla="*/ 14 h 681"/>
              <a:gd name="T4" fmla="*/ 588 w 680"/>
              <a:gd name="T5" fmla="*/ 14 h 681"/>
              <a:gd name="T6" fmla="*/ 552 w 680"/>
              <a:gd name="T7" fmla="*/ 49 h 681"/>
              <a:gd name="T8" fmla="*/ 0 w 680"/>
              <a:gd name="T9" fmla="*/ 49 h 681"/>
              <a:gd name="T10" fmla="*/ 0 w 680"/>
              <a:gd name="T11" fmla="*/ 681 h 681"/>
              <a:gd name="T12" fmla="*/ 632 w 680"/>
              <a:gd name="T13" fmla="*/ 681 h 681"/>
              <a:gd name="T14" fmla="*/ 632 w 680"/>
              <a:gd name="T15" fmla="*/ 129 h 681"/>
              <a:gd name="T16" fmla="*/ 635 w 680"/>
              <a:gd name="T17" fmla="*/ 125 h 681"/>
              <a:gd name="T18" fmla="*/ 667 w 680"/>
              <a:gd name="T19" fmla="*/ 93 h 681"/>
              <a:gd name="T20" fmla="*/ 667 w 680"/>
              <a:gd name="T21" fmla="*/ 46 h 681"/>
              <a:gd name="T22" fmla="*/ 226 w 680"/>
              <a:gd name="T23" fmla="*/ 418 h 681"/>
              <a:gd name="T24" fmla="*/ 263 w 680"/>
              <a:gd name="T25" fmla="*/ 455 h 681"/>
              <a:gd name="T26" fmla="*/ 213 w 680"/>
              <a:gd name="T27" fmla="*/ 468 h 681"/>
              <a:gd name="T28" fmla="*/ 226 w 680"/>
              <a:gd name="T29" fmla="*/ 418 h 681"/>
              <a:gd name="T30" fmla="*/ 587 w 680"/>
              <a:gd name="T31" fmla="*/ 141 h 681"/>
              <a:gd name="T32" fmla="*/ 540 w 680"/>
              <a:gd name="T33" fmla="*/ 94 h 681"/>
              <a:gd name="T34" fmla="*/ 555 w 680"/>
              <a:gd name="T35" fmla="*/ 78 h 681"/>
              <a:gd name="T36" fmla="*/ 603 w 680"/>
              <a:gd name="T37" fmla="*/ 125 h 681"/>
              <a:gd name="T38" fmla="*/ 587 w 680"/>
              <a:gd name="T39" fmla="*/ 141 h 681"/>
              <a:gd name="T40" fmla="*/ 572 w 680"/>
              <a:gd name="T41" fmla="*/ 157 h 681"/>
              <a:gd name="T42" fmla="*/ 284 w 680"/>
              <a:gd name="T43" fmla="*/ 444 h 681"/>
              <a:gd name="T44" fmla="*/ 237 w 680"/>
              <a:gd name="T45" fmla="*/ 396 h 681"/>
              <a:gd name="T46" fmla="*/ 524 w 680"/>
              <a:gd name="T47" fmla="*/ 109 h 681"/>
              <a:gd name="T48" fmla="*/ 572 w 680"/>
              <a:gd name="T49" fmla="*/ 157 h 681"/>
              <a:gd name="T50" fmla="*/ 609 w 680"/>
              <a:gd name="T51" fmla="*/ 151 h 681"/>
              <a:gd name="T52" fmla="*/ 609 w 680"/>
              <a:gd name="T53" fmla="*/ 658 h 681"/>
              <a:gd name="T54" fmla="*/ 23 w 680"/>
              <a:gd name="T55" fmla="*/ 658 h 681"/>
              <a:gd name="T56" fmla="*/ 23 w 680"/>
              <a:gd name="T57" fmla="*/ 71 h 681"/>
              <a:gd name="T58" fmla="*/ 530 w 680"/>
              <a:gd name="T59" fmla="*/ 71 h 681"/>
              <a:gd name="T60" fmla="*/ 213 w 680"/>
              <a:gd name="T61" fmla="*/ 389 h 681"/>
              <a:gd name="T62" fmla="*/ 210 w 680"/>
              <a:gd name="T63" fmla="*/ 391 h 681"/>
              <a:gd name="T64" fmla="*/ 187 w 680"/>
              <a:gd name="T65" fmla="*/ 479 h 681"/>
              <a:gd name="T66" fmla="*/ 173 w 680"/>
              <a:gd name="T67" fmla="*/ 492 h 681"/>
              <a:gd name="T68" fmla="*/ 173 w 680"/>
              <a:gd name="T69" fmla="*/ 508 h 681"/>
              <a:gd name="T70" fmla="*/ 181 w 680"/>
              <a:gd name="T71" fmla="*/ 512 h 681"/>
              <a:gd name="T72" fmla="*/ 189 w 680"/>
              <a:gd name="T73" fmla="*/ 508 h 681"/>
              <a:gd name="T74" fmla="*/ 203 w 680"/>
              <a:gd name="T75" fmla="*/ 494 h 681"/>
              <a:gd name="T76" fmla="*/ 290 w 680"/>
              <a:gd name="T77" fmla="*/ 471 h 681"/>
              <a:gd name="T78" fmla="*/ 593 w 680"/>
              <a:gd name="T79" fmla="*/ 168 h 681"/>
              <a:gd name="T80" fmla="*/ 609 w 680"/>
              <a:gd name="T81" fmla="*/ 151 h 681"/>
              <a:gd name="T82" fmla="*/ 651 w 680"/>
              <a:gd name="T83" fmla="*/ 77 h 681"/>
              <a:gd name="T84" fmla="*/ 619 w 680"/>
              <a:gd name="T85" fmla="*/ 109 h 681"/>
              <a:gd name="T86" fmla="*/ 572 w 680"/>
              <a:gd name="T87" fmla="*/ 62 h 681"/>
              <a:gd name="T88" fmla="*/ 603 w 680"/>
              <a:gd name="T89" fmla="*/ 30 h 681"/>
              <a:gd name="T90" fmla="*/ 619 w 680"/>
              <a:gd name="T91" fmla="*/ 30 h 681"/>
              <a:gd name="T92" fmla="*/ 651 w 680"/>
              <a:gd name="T93" fmla="*/ 62 h 681"/>
              <a:gd name="T94" fmla="*/ 651 w 680"/>
              <a:gd name="T95" fmla="*/ 77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80" h="681">
                <a:moveTo>
                  <a:pt x="667" y="46"/>
                </a:moveTo>
                <a:lnTo>
                  <a:pt x="635" y="14"/>
                </a:lnTo>
                <a:cubicBezTo>
                  <a:pt x="622" y="1"/>
                  <a:pt x="601" y="0"/>
                  <a:pt x="588" y="14"/>
                </a:cubicBezTo>
                <a:lnTo>
                  <a:pt x="552" y="49"/>
                </a:lnTo>
                <a:lnTo>
                  <a:pt x="0" y="49"/>
                </a:lnTo>
                <a:lnTo>
                  <a:pt x="0" y="681"/>
                </a:lnTo>
                <a:lnTo>
                  <a:pt x="632" y="681"/>
                </a:lnTo>
                <a:lnTo>
                  <a:pt x="632" y="129"/>
                </a:lnTo>
                <a:lnTo>
                  <a:pt x="635" y="125"/>
                </a:lnTo>
                <a:lnTo>
                  <a:pt x="667" y="93"/>
                </a:lnTo>
                <a:cubicBezTo>
                  <a:pt x="680" y="80"/>
                  <a:pt x="680" y="59"/>
                  <a:pt x="667" y="46"/>
                </a:cubicBezTo>
                <a:moveTo>
                  <a:pt x="226" y="418"/>
                </a:moveTo>
                <a:lnTo>
                  <a:pt x="263" y="455"/>
                </a:lnTo>
                <a:lnTo>
                  <a:pt x="213" y="468"/>
                </a:lnTo>
                <a:lnTo>
                  <a:pt x="226" y="418"/>
                </a:lnTo>
                <a:close/>
                <a:moveTo>
                  <a:pt x="587" y="141"/>
                </a:moveTo>
                <a:lnTo>
                  <a:pt x="540" y="94"/>
                </a:lnTo>
                <a:lnTo>
                  <a:pt x="555" y="78"/>
                </a:lnTo>
                <a:lnTo>
                  <a:pt x="603" y="125"/>
                </a:lnTo>
                <a:lnTo>
                  <a:pt x="587" y="141"/>
                </a:lnTo>
                <a:close/>
                <a:moveTo>
                  <a:pt x="572" y="157"/>
                </a:moveTo>
                <a:lnTo>
                  <a:pt x="284" y="444"/>
                </a:lnTo>
                <a:lnTo>
                  <a:pt x="237" y="396"/>
                </a:lnTo>
                <a:lnTo>
                  <a:pt x="524" y="109"/>
                </a:lnTo>
                <a:lnTo>
                  <a:pt x="572" y="157"/>
                </a:lnTo>
                <a:close/>
                <a:moveTo>
                  <a:pt x="609" y="151"/>
                </a:moveTo>
                <a:lnTo>
                  <a:pt x="609" y="658"/>
                </a:lnTo>
                <a:lnTo>
                  <a:pt x="23" y="658"/>
                </a:lnTo>
                <a:lnTo>
                  <a:pt x="23" y="71"/>
                </a:lnTo>
                <a:lnTo>
                  <a:pt x="530" y="71"/>
                </a:lnTo>
                <a:lnTo>
                  <a:pt x="213" y="389"/>
                </a:lnTo>
                <a:lnTo>
                  <a:pt x="210" y="391"/>
                </a:lnTo>
                <a:lnTo>
                  <a:pt x="187" y="479"/>
                </a:lnTo>
                <a:lnTo>
                  <a:pt x="173" y="492"/>
                </a:lnTo>
                <a:cubicBezTo>
                  <a:pt x="168" y="497"/>
                  <a:pt x="168" y="504"/>
                  <a:pt x="173" y="508"/>
                </a:cubicBezTo>
                <a:lnTo>
                  <a:pt x="181" y="512"/>
                </a:lnTo>
                <a:lnTo>
                  <a:pt x="189" y="508"/>
                </a:lnTo>
                <a:lnTo>
                  <a:pt x="203" y="494"/>
                </a:lnTo>
                <a:lnTo>
                  <a:pt x="290" y="471"/>
                </a:lnTo>
                <a:lnTo>
                  <a:pt x="593" y="168"/>
                </a:lnTo>
                <a:lnTo>
                  <a:pt x="609" y="151"/>
                </a:lnTo>
                <a:close/>
                <a:moveTo>
                  <a:pt x="651" y="77"/>
                </a:moveTo>
                <a:lnTo>
                  <a:pt x="619" y="109"/>
                </a:lnTo>
                <a:lnTo>
                  <a:pt x="572" y="62"/>
                </a:lnTo>
                <a:lnTo>
                  <a:pt x="603" y="30"/>
                </a:lnTo>
                <a:cubicBezTo>
                  <a:pt x="608" y="25"/>
                  <a:pt x="615" y="25"/>
                  <a:pt x="619" y="30"/>
                </a:cubicBezTo>
                <a:lnTo>
                  <a:pt x="651" y="62"/>
                </a:lnTo>
                <a:cubicBezTo>
                  <a:pt x="656" y="66"/>
                  <a:pt x="656" y="73"/>
                  <a:pt x="651" y="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40FEDA-8743-4D02-8E73-1B27C6B7263E}"/>
              </a:ext>
            </a:extLst>
          </p:cNvPr>
          <p:cNvSpPr txBox="1">
            <a:spLocks/>
          </p:cNvSpPr>
          <p:nvPr/>
        </p:nvSpPr>
        <p:spPr>
          <a:xfrm>
            <a:off x="1439076" y="3926000"/>
            <a:ext cx="9808405" cy="2632530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lv-LV" sz="2800" b="1" i="1" dirty="0" err="1">
                <a:latin typeface="SEB SansSerif" panose="00000500000000000000" pitchFamily="2" charset="0"/>
                <a:cs typeface="Arial" panose="020B0604020202020204" pitchFamily="34" charset="0"/>
              </a:rPr>
              <a:t>De</a:t>
            </a:r>
            <a:r>
              <a:rPr lang="lv-LV" sz="2800" b="1" i="1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sz="2800" b="1" i="1" dirty="0" err="1">
                <a:latin typeface="SEB SansSerif" panose="00000500000000000000" pitchFamily="2" charset="0"/>
                <a:cs typeface="Arial" panose="020B0604020202020204" pitchFamily="34" charset="0"/>
              </a:rPr>
              <a:t>minimis</a:t>
            </a:r>
            <a:r>
              <a:rPr lang="lv-LV" sz="2800" b="1" i="1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atbalsta uzskaites sistēmā sagatavota </a:t>
            </a:r>
            <a:r>
              <a:rPr lang="lv-LV" sz="2800" b="1" dirty="0">
                <a:latin typeface="SEB SansSerif" panose="00000500000000000000" pitchFamily="2" charset="0"/>
                <a:cs typeface="Arial" panose="020B0604020202020204" pitchFamily="34" charset="0"/>
              </a:rPr>
              <a:t>veidlapa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Granta pretendenta </a:t>
            </a:r>
            <a:r>
              <a:rPr lang="lv-LV" sz="2800" b="1" dirty="0">
                <a:latin typeface="SEB SansSerif" panose="00000500000000000000" pitchFamily="2" charset="0"/>
                <a:cs typeface="Arial" panose="020B0604020202020204" pitchFamily="34" charset="0"/>
              </a:rPr>
              <a:t>CV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lv-LV" sz="2800" b="1" dirty="0">
                <a:latin typeface="SEB SansSerif" panose="00000500000000000000" pitchFamily="2" charset="0"/>
                <a:cs typeface="Arial" panose="020B0604020202020204" pitchFamily="34" charset="0"/>
              </a:rPr>
              <a:t>Citi pielikumi</a:t>
            </a: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, kas raksturo projekta ideju – </a:t>
            </a:r>
            <a:br>
              <a:rPr lang="en-US" sz="28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fotogrāfijas, shēmas, rasējumi u.c.</a:t>
            </a: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15414B30-A725-4624-88ED-0AFC46E65100}"/>
              </a:ext>
            </a:extLst>
          </p:cNvPr>
          <p:cNvSpPr>
            <a:spLocks/>
          </p:cNvSpPr>
          <p:nvPr/>
        </p:nvSpPr>
        <p:spPr bwMode="auto">
          <a:xfrm>
            <a:off x="522833" y="4688580"/>
            <a:ext cx="687254" cy="503543"/>
          </a:xfrm>
          <a:custGeom>
            <a:avLst/>
            <a:gdLst>
              <a:gd name="T0" fmla="*/ 3253 w 3356"/>
              <a:gd name="T1" fmla="*/ 0 h 2570"/>
              <a:gd name="T2" fmla="*/ 3356 w 3356"/>
              <a:gd name="T3" fmla="*/ 101 h 2570"/>
              <a:gd name="T4" fmla="*/ 908 w 3356"/>
              <a:gd name="T5" fmla="*/ 2548 h 2570"/>
              <a:gd name="T6" fmla="*/ 893 w 3356"/>
              <a:gd name="T7" fmla="*/ 2560 h 2570"/>
              <a:gd name="T8" fmla="*/ 876 w 3356"/>
              <a:gd name="T9" fmla="*/ 2568 h 2570"/>
              <a:gd name="T10" fmla="*/ 857 w 3356"/>
              <a:gd name="T11" fmla="*/ 2570 h 2570"/>
              <a:gd name="T12" fmla="*/ 839 w 3356"/>
              <a:gd name="T13" fmla="*/ 2568 h 2570"/>
              <a:gd name="T14" fmla="*/ 821 w 3356"/>
              <a:gd name="T15" fmla="*/ 2560 h 2570"/>
              <a:gd name="T16" fmla="*/ 806 w 3356"/>
              <a:gd name="T17" fmla="*/ 2548 h 2570"/>
              <a:gd name="T18" fmla="*/ 0 w 3356"/>
              <a:gd name="T19" fmla="*/ 1743 h 2570"/>
              <a:gd name="T20" fmla="*/ 103 w 3356"/>
              <a:gd name="T21" fmla="*/ 1642 h 2570"/>
              <a:gd name="T22" fmla="*/ 857 w 3356"/>
              <a:gd name="T23" fmla="*/ 2396 h 2570"/>
              <a:gd name="T24" fmla="*/ 3253 w 3356"/>
              <a:gd name="T25" fmla="*/ 0 h 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56" h="2570">
                <a:moveTo>
                  <a:pt x="3253" y="0"/>
                </a:moveTo>
                <a:lnTo>
                  <a:pt x="3356" y="101"/>
                </a:lnTo>
                <a:lnTo>
                  <a:pt x="908" y="2548"/>
                </a:lnTo>
                <a:lnTo>
                  <a:pt x="893" y="2560"/>
                </a:lnTo>
                <a:lnTo>
                  <a:pt x="876" y="2568"/>
                </a:lnTo>
                <a:lnTo>
                  <a:pt x="857" y="2570"/>
                </a:lnTo>
                <a:lnTo>
                  <a:pt x="839" y="2568"/>
                </a:lnTo>
                <a:lnTo>
                  <a:pt x="821" y="2560"/>
                </a:lnTo>
                <a:lnTo>
                  <a:pt x="806" y="2548"/>
                </a:lnTo>
                <a:lnTo>
                  <a:pt x="0" y="1743"/>
                </a:lnTo>
                <a:lnTo>
                  <a:pt x="103" y="1642"/>
                </a:lnTo>
                <a:lnTo>
                  <a:pt x="857" y="2396"/>
                </a:lnTo>
                <a:lnTo>
                  <a:pt x="325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8D9BA7C1-DC24-490C-BFED-A0EB83793681}"/>
              </a:ext>
            </a:extLst>
          </p:cNvPr>
          <p:cNvSpPr>
            <a:spLocks/>
          </p:cNvSpPr>
          <p:nvPr/>
        </p:nvSpPr>
        <p:spPr bwMode="auto">
          <a:xfrm>
            <a:off x="522833" y="5472739"/>
            <a:ext cx="687254" cy="503543"/>
          </a:xfrm>
          <a:custGeom>
            <a:avLst/>
            <a:gdLst>
              <a:gd name="T0" fmla="*/ 3253 w 3356"/>
              <a:gd name="T1" fmla="*/ 0 h 2570"/>
              <a:gd name="T2" fmla="*/ 3356 w 3356"/>
              <a:gd name="T3" fmla="*/ 101 h 2570"/>
              <a:gd name="T4" fmla="*/ 908 w 3356"/>
              <a:gd name="T5" fmla="*/ 2548 h 2570"/>
              <a:gd name="T6" fmla="*/ 893 w 3356"/>
              <a:gd name="T7" fmla="*/ 2560 h 2570"/>
              <a:gd name="T8" fmla="*/ 876 w 3356"/>
              <a:gd name="T9" fmla="*/ 2568 h 2570"/>
              <a:gd name="T10" fmla="*/ 857 w 3356"/>
              <a:gd name="T11" fmla="*/ 2570 h 2570"/>
              <a:gd name="T12" fmla="*/ 839 w 3356"/>
              <a:gd name="T13" fmla="*/ 2568 h 2570"/>
              <a:gd name="T14" fmla="*/ 821 w 3356"/>
              <a:gd name="T15" fmla="*/ 2560 h 2570"/>
              <a:gd name="T16" fmla="*/ 806 w 3356"/>
              <a:gd name="T17" fmla="*/ 2548 h 2570"/>
              <a:gd name="T18" fmla="*/ 0 w 3356"/>
              <a:gd name="T19" fmla="*/ 1743 h 2570"/>
              <a:gd name="T20" fmla="*/ 103 w 3356"/>
              <a:gd name="T21" fmla="*/ 1642 h 2570"/>
              <a:gd name="T22" fmla="*/ 857 w 3356"/>
              <a:gd name="T23" fmla="*/ 2396 h 2570"/>
              <a:gd name="T24" fmla="*/ 3253 w 3356"/>
              <a:gd name="T25" fmla="*/ 0 h 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56" h="2570">
                <a:moveTo>
                  <a:pt x="3253" y="0"/>
                </a:moveTo>
                <a:lnTo>
                  <a:pt x="3356" y="101"/>
                </a:lnTo>
                <a:lnTo>
                  <a:pt x="908" y="2548"/>
                </a:lnTo>
                <a:lnTo>
                  <a:pt x="893" y="2560"/>
                </a:lnTo>
                <a:lnTo>
                  <a:pt x="876" y="2568"/>
                </a:lnTo>
                <a:lnTo>
                  <a:pt x="857" y="2570"/>
                </a:lnTo>
                <a:lnTo>
                  <a:pt x="839" y="2568"/>
                </a:lnTo>
                <a:lnTo>
                  <a:pt x="821" y="2560"/>
                </a:lnTo>
                <a:lnTo>
                  <a:pt x="806" y="2548"/>
                </a:lnTo>
                <a:lnTo>
                  <a:pt x="0" y="1743"/>
                </a:lnTo>
                <a:lnTo>
                  <a:pt x="103" y="1642"/>
                </a:lnTo>
                <a:lnTo>
                  <a:pt x="857" y="2396"/>
                </a:lnTo>
                <a:lnTo>
                  <a:pt x="325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2A8F4D-AD6F-4BC7-B142-6E926AA4E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5868653" cy="1520825"/>
          </a:xfrm>
        </p:spPr>
        <p:txBody>
          <a:bodyPr/>
          <a:lstStyle/>
          <a:p>
            <a:r>
              <a:rPr lang="lv-LV" sz="36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Pieteikumu iesniegšana</a:t>
            </a:r>
            <a:br>
              <a:rPr lang="lv-LV" sz="36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</a:br>
            <a:endParaRPr lang="lv-LV" sz="3600" dirty="0">
              <a:solidFill>
                <a:schemeClr val="tx1"/>
              </a:solidFill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07AD66-0D2F-4849-AFEF-C44354131C7F}"/>
              </a:ext>
            </a:extLst>
          </p:cNvPr>
          <p:cNvSpPr txBox="1">
            <a:spLocks/>
          </p:cNvSpPr>
          <p:nvPr/>
        </p:nvSpPr>
        <p:spPr>
          <a:xfrm>
            <a:off x="1439077" y="1520825"/>
            <a:ext cx="6182730" cy="2098999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40FEDA-8743-4D02-8E73-1B27C6B7263E}"/>
              </a:ext>
            </a:extLst>
          </p:cNvPr>
          <p:cNvSpPr txBox="1">
            <a:spLocks/>
          </p:cNvSpPr>
          <p:nvPr/>
        </p:nvSpPr>
        <p:spPr>
          <a:xfrm>
            <a:off x="1602689" y="5298338"/>
            <a:ext cx="9633340" cy="1010945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lv-LV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klātienē</a:t>
            </a:r>
            <a:r>
              <a:rPr lang="lv-LV" b="1" dirty="0">
                <a:solidFill>
                  <a:srgbClr val="0092E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pašvaldībā, kurā plāno veikt saimniecisko darbību, </a:t>
            </a:r>
            <a:b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un </a:t>
            </a:r>
            <a:r>
              <a:rPr lang="lv-LV" b="1" dirty="0">
                <a:latin typeface="SEB SansSerif" panose="00000500000000000000" pitchFamily="2" charset="0"/>
                <a:cs typeface="Arial" panose="020B0604020202020204" pitchFamily="34" charset="0"/>
              </a:rPr>
              <a:t>PDF formātā uz e-pasta adresi </a:t>
            </a:r>
            <a:r>
              <a:rPr lang="lv-LV" u="sng" dirty="0">
                <a:latin typeface="SEB SansSerif" panose="00000500000000000000" pitchFamily="2" charset="0"/>
                <a:cs typeface="Arial" panose="020B0604020202020204" pitchFamily="34" charset="0"/>
              </a:rPr>
              <a:t>iedvesma@seb.lv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>
              <a:latin typeface="SEB SansSerif" panose="00000500000000000000" pitchFamily="2" charset="0"/>
              <a:cs typeface="Arial" panose="020B0604020202020204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lv-LV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813ED0F1-4F9B-4165-98D8-2E03C25454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1648" y="5338876"/>
            <a:ext cx="839630" cy="823912"/>
            <a:chOff x="994" y="1543"/>
            <a:chExt cx="1282" cy="1258"/>
          </a:xfrm>
          <a:solidFill>
            <a:schemeClr val="accent3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713117A-28E6-47F8-AE9C-DECCA6535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0" y="1543"/>
              <a:ext cx="257" cy="256"/>
            </a:xfrm>
            <a:custGeom>
              <a:avLst/>
              <a:gdLst>
                <a:gd name="T0" fmla="*/ 339 w 770"/>
                <a:gd name="T1" fmla="*/ 75 h 769"/>
                <a:gd name="T2" fmla="*/ 253 w 770"/>
                <a:gd name="T3" fmla="*/ 101 h 769"/>
                <a:gd name="T4" fmla="*/ 179 w 770"/>
                <a:gd name="T5" fmla="*/ 149 h 769"/>
                <a:gd name="T6" fmla="*/ 122 w 770"/>
                <a:gd name="T7" fmla="*/ 214 h 769"/>
                <a:gd name="T8" fmla="*/ 85 w 770"/>
                <a:gd name="T9" fmla="*/ 295 h 769"/>
                <a:gd name="T10" fmla="*/ 73 w 770"/>
                <a:gd name="T11" fmla="*/ 385 h 769"/>
                <a:gd name="T12" fmla="*/ 85 w 770"/>
                <a:gd name="T13" fmla="*/ 475 h 769"/>
                <a:gd name="T14" fmla="*/ 122 w 770"/>
                <a:gd name="T15" fmla="*/ 555 h 769"/>
                <a:gd name="T16" fmla="*/ 179 w 770"/>
                <a:gd name="T17" fmla="*/ 620 h 769"/>
                <a:gd name="T18" fmla="*/ 253 w 770"/>
                <a:gd name="T19" fmla="*/ 669 h 769"/>
                <a:gd name="T20" fmla="*/ 339 w 770"/>
                <a:gd name="T21" fmla="*/ 693 h 769"/>
                <a:gd name="T22" fmla="*/ 430 w 770"/>
                <a:gd name="T23" fmla="*/ 693 h 769"/>
                <a:gd name="T24" fmla="*/ 516 w 770"/>
                <a:gd name="T25" fmla="*/ 669 h 769"/>
                <a:gd name="T26" fmla="*/ 589 w 770"/>
                <a:gd name="T27" fmla="*/ 620 h 769"/>
                <a:gd name="T28" fmla="*/ 647 w 770"/>
                <a:gd name="T29" fmla="*/ 555 h 769"/>
                <a:gd name="T30" fmla="*/ 684 w 770"/>
                <a:gd name="T31" fmla="*/ 475 h 769"/>
                <a:gd name="T32" fmla="*/ 697 w 770"/>
                <a:gd name="T33" fmla="*/ 385 h 769"/>
                <a:gd name="T34" fmla="*/ 684 w 770"/>
                <a:gd name="T35" fmla="*/ 295 h 769"/>
                <a:gd name="T36" fmla="*/ 647 w 770"/>
                <a:gd name="T37" fmla="*/ 214 h 769"/>
                <a:gd name="T38" fmla="*/ 589 w 770"/>
                <a:gd name="T39" fmla="*/ 149 h 769"/>
                <a:gd name="T40" fmla="*/ 516 w 770"/>
                <a:gd name="T41" fmla="*/ 101 h 769"/>
                <a:gd name="T42" fmla="*/ 430 w 770"/>
                <a:gd name="T43" fmla="*/ 75 h 769"/>
                <a:gd name="T44" fmla="*/ 385 w 770"/>
                <a:gd name="T45" fmla="*/ 0 h 769"/>
                <a:gd name="T46" fmla="*/ 487 w 770"/>
                <a:gd name="T47" fmla="*/ 14 h 769"/>
                <a:gd name="T48" fmla="*/ 579 w 770"/>
                <a:gd name="T49" fmla="*/ 53 h 769"/>
                <a:gd name="T50" fmla="*/ 657 w 770"/>
                <a:gd name="T51" fmla="*/ 113 h 769"/>
                <a:gd name="T52" fmla="*/ 716 w 770"/>
                <a:gd name="T53" fmla="*/ 191 h 769"/>
                <a:gd name="T54" fmla="*/ 755 w 770"/>
                <a:gd name="T55" fmla="*/ 282 h 769"/>
                <a:gd name="T56" fmla="*/ 770 w 770"/>
                <a:gd name="T57" fmla="*/ 385 h 769"/>
                <a:gd name="T58" fmla="*/ 755 w 770"/>
                <a:gd name="T59" fmla="*/ 487 h 769"/>
                <a:gd name="T60" fmla="*/ 716 w 770"/>
                <a:gd name="T61" fmla="*/ 579 h 769"/>
                <a:gd name="T62" fmla="*/ 657 w 770"/>
                <a:gd name="T63" fmla="*/ 656 h 769"/>
                <a:gd name="T64" fmla="*/ 579 w 770"/>
                <a:gd name="T65" fmla="*/ 717 h 769"/>
                <a:gd name="T66" fmla="*/ 487 w 770"/>
                <a:gd name="T67" fmla="*/ 755 h 769"/>
                <a:gd name="T68" fmla="*/ 385 w 770"/>
                <a:gd name="T69" fmla="*/ 769 h 769"/>
                <a:gd name="T70" fmla="*/ 282 w 770"/>
                <a:gd name="T71" fmla="*/ 755 h 769"/>
                <a:gd name="T72" fmla="*/ 190 w 770"/>
                <a:gd name="T73" fmla="*/ 717 h 769"/>
                <a:gd name="T74" fmla="*/ 112 w 770"/>
                <a:gd name="T75" fmla="*/ 656 h 769"/>
                <a:gd name="T76" fmla="*/ 53 w 770"/>
                <a:gd name="T77" fmla="*/ 579 h 769"/>
                <a:gd name="T78" fmla="*/ 13 w 770"/>
                <a:gd name="T79" fmla="*/ 487 h 769"/>
                <a:gd name="T80" fmla="*/ 0 w 770"/>
                <a:gd name="T81" fmla="*/ 385 h 769"/>
                <a:gd name="T82" fmla="*/ 13 w 770"/>
                <a:gd name="T83" fmla="*/ 282 h 769"/>
                <a:gd name="T84" fmla="*/ 53 w 770"/>
                <a:gd name="T85" fmla="*/ 191 h 769"/>
                <a:gd name="T86" fmla="*/ 112 w 770"/>
                <a:gd name="T87" fmla="*/ 113 h 769"/>
                <a:gd name="T88" fmla="*/ 190 w 770"/>
                <a:gd name="T89" fmla="*/ 53 h 769"/>
                <a:gd name="T90" fmla="*/ 282 w 770"/>
                <a:gd name="T91" fmla="*/ 14 h 769"/>
                <a:gd name="T92" fmla="*/ 385 w 770"/>
                <a:gd name="T93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0" h="769">
                  <a:moveTo>
                    <a:pt x="385" y="72"/>
                  </a:moveTo>
                  <a:lnTo>
                    <a:pt x="339" y="75"/>
                  </a:lnTo>
                  <a:lnTo>
                    <a:pt x="294" y="85"/>
                  </a:lnTo>
                  <a:lnTo>
                    <a:pt x="253" y="101"/>
                  </a:lnTo>
                  <a:lnTo>
                    <a:pt x="215" y="122"/>
                  </a:lnTo>
                  <a:lnTo>
                    <a:pt x="179" y="149"/>
                  </a:lnTo>
                  <a:lnTo>
                    <a:pt x="148" y="179"/>
                  </a:lnTo>
                  <a:lnTo>
                    <a:pt x="122" y="214"/>
                  </a:lnTo>
                  <a:lnTo>
                    <a:pt x="101" y="253"/>
                  </a:lnTo>
                  <a:lnTo>
                    <a:pt x="85" y="295"/>
                  </a:lnTo>
                  <a:lnTo>
                    <a:pt x="75" y="338"/>
                  </a:lnTo>
                  <a:lnTo>
                    <a:pt x="73" y="385"/>
                  </a:lnTo>
                  <a:lnTo>
                    <a:pt x="75" y="431"/>
                  </a:lnTo>
                  <a:lnTo>
                    <a:pt x="85" y="475"/>
                  </a:lnTo>
                  <a:lnTo>
                    <a:pt x="101" y="516"/>
                  </a:lnTo>
                  <a:lnTo>
                    <a:pt x="122" y="555"/>
                  </a:lnTo>
                  <a:lnTo>
                    <a:pt x="148" y="589"/>
                  </a:lnTo>
                  <a:lnTo>
                    <a:pt x="179" y="620"/>
                  </a:lnTo>
                  <a:lnTo>
                    <a:pt x="215" y="646"/>
                  </a:lnTo>
                  <a:lnTo>
                    <a:pt x="253" y="669"/>
                  </a:lnTo>
                  <a:lnTo>
                    <a:pt x="294" y="683"/>
                  </a:lnTo>
                  <a:lnTo>
                    <a:pt x="339" y="693"/>
                  </a:lnTo>
                  <a:lnTo>
                    <a:pt x="385" y="697"/>
                  </a:lnTo>
                  <a:lnTo>
                    <a:pt x="430" y="693"/>
                  </a:lnTo>
                  <a:lnTo>
                    <a:pt x="475" y="683"/>
                  </a:lnTo>
                  <a:lnTo>
                    <a:pt x="516" y="669"/>
                  </a:lnTo>
                  <a:lnTo>
                    <a:pt x="554" y="646"/>
                  </a:lnTo>
                  <a:lnTo>
                    <a:pt x="589" y="620"/>
                  </a:lnTo>
                  <a:lnTo>
                    <a:pt x="620" y="589"/>
                  </a:lnTo>
                  <a:lnTo>
                    <a:pt x="647" y="555"/>
                  </a:lnTo>
                  <a:lnTo>
                    <a:pt x="668" y="516"/>
                  </a:lnTo>
                  <a:lnTo>
                    <a:pt x="684" y="475"/>
                  </a:lnTo>
                  <a:lnTo>
                    <a:pt x="694" y="431"/>
                  </a:lnTo>
                  <a:lnTo>
                    <a:pt x="697" y="385"/>
                  </a:lnTo>
                  <a:lnTo>
                    <a:pt x="694" y="338"/>
                  </a:lnTo>
                  <a:lnTo>
                    <a:pt x="684" y="295"/>
                  </a:lnTo>
                  <a:lnTo>
                    <a:pt x="668" y="253"/>
                  </a:lnTo>
                  <a:lnTo>
                    <a:pt x="647" y="214"/>
                  </a:lnTo>
                  <a:lnTo>
                    <a:pt x="620" y="179"/>
                  </a:lnTo>
                  <a:lnTo>
                    <a:pt x="589" y="149"/>
                  </a:lnTo>
                  <a:lnTo>
                    <a:pt x="554" y="122"/>
                  </a:lnTo>
                  <a:lnTo>
                    <a:pt x="516" y="101"/>
                  </a:lnTo>
                  <a:lnTo>
                    <a:pt x="475" y="85"/>
                  </a:lnTo>
                  <a:lnTo>
                    <a:pt x="430" y="75"/>
                  </a:lnTo>
                  <a:lnTo>
                    <a:pt x="385" y="72"/>
                  </a:lnTo>
                  <a:close/>
                  <a:moveTo>
                    <a:pt x="385" y="0"/>
                  </a:moveTo>
                  <a:lnTo>
                    <a:pt x="437" y="4"/>
                  </a:lnTo>
                  <a:lnTo>
                    <a:pt x="487" y="14"/>
                  </a:lnTo>
                  <a:lnTo>
                    <a:pt x="534" y="31"/>
                  </a:lnTo>
                  <a:lnTo>
                    <a:pt x="579" y="53"/>
                  </a:lnTo>
                  <a:lnTo>
                    <a:pt x="620" y="80"/>
                  </a:lnTo>
                  <a:lnTo>
                    <a:pt x="657" y="113"/>
                  </a:lnTo>
                  <a:lnTo>
                    <a:pt x="689" y="150"/>
                  </a:lnTo>
                  <a:lnTo>
                    <a:pt x="716" y="191"/>
                  </a:lnTo>
                  <a:lnTo>
                    <a:pt x="739" y="235"/>
                  </a:lnTo>
                  <a:lnTo>
                    <a:pt x="755" y="282"/>
                  </a:lnTo>
                  <a:lnTo>
                    <a:pt x="766" y="333"/>
                  </a:lnTo>
                  <a:lnTo>
                    <a:pt x="770" y="385"/>
                  </a:lnTo>
                  <a:lnTo>
                    <a:pt x="766" y="437"/>
                  </a:lnTo>
                  <a:lnTo>
                    <a:pt x="755" y="487"/>
                  </a:lnTo>
                  <a:lnTo>
                    <a:pt x="739" y="535"/>
                  </a:lnTo>
                  <a:lnTo>
                    <a:pt x="716" y="579"/>
                  </a:lnTo>
                  <a:lnTo>
                    <a:pt x="689" y="620"/>
                  </a:lnTo>
                  <a:lnTo>
                    <a:pt x="657" y="656"/>
                  </a:lnTo>
                  <a:lnTo>
                    <a:pt x="620" y="690"/>
                  </a:lnTo>
                  <a:lnTo>
                    <a:pt x="579" y="717"/>
                  </a:lnTo>
                  <a:lnTo>
                    <a:pt x="534" y="739"/>
                  </a:lnTo>
                  <a:lnTo>
                    <a:pt x="487" y="755"/>
                  </a:lnTo>
                  <a:lnTo>
                    <a:pt x="437" y="765"/>
                  </a:lnTo>
                  <a:lnTo>
                    <a:pt x="385" y="769"/>
                  </a:lnTo>
                  <a:lnTo>
                    <a:pt x="333" y="765"/>
                  </a:lnTo>
                  <a:lnTo>
                    <a:pt x="282" y="755"/>
                  </a:lnTo>
                  <a:lnTo>
                    <a:pt x="235" y="739"/>
                  </a:lnTo>
                  <a:lnTo>
                    <a:pt x="190" y="717"/>
                  </a:lnTo>
                  <a:lnTo>
                    <a:pt x="149" y="690"/>
                  </a:lnTo>
                  <a:lnTo>
                    <a:pt x="112" y="656"/>
                  </a:lnTo>
                  <a:lnTo>
                    <a:pt x="80" y="620"/>
                  </a:lnTo>
                  <a:lnTo>
                    <a:pt x="53" y="579"/>
                  </a:lnTo>
                  <a:lnTo>
                    <a:pt x="30" y="535"/>
                  </a:lnTo>
                  <a:lnTo>
                    <a:pt x="13" y="487"/>
                  </a:lnTo>
                  <a:lnTo>
                    <a:pt x="3" y="437"/>
                  </a:lnTo>
                  <a:lnTo>
                    <a:pt x="0" y="385"/>
                  </a:lnTo>
                  <a:lnTo>
                    <a:pt x="3" y="333"/>
                  </a:lnTo>
                  <a:lnTo>
                    <a:pt x="13" y="282"/>
                  </a:lnTo>
                  <a:lnTo>
                    <a:pt x="30" y="235"/>
                  </a:lnTo>
                  <a:lnTo>
                    <a:pt x="53" y="191"/>
                  </a:lnTo>
                  <a:lnTo>
                    <a:pt x="80" y="150"/>
                  </a:lnTo>
                  <a:lnTo>
                    <a:pt x="112" y="113"/>
                  </a:lnTo>
                  <a:lnTo>
                    <a:pt x="149" y="80"/>
                  </a:lnTo>
                  <a:lnTo>
                    <a:pt x="190" y="53"/>
                  </a:lnTo>
                  <a:lnTo>
                    <a:pt x="235" y="31"/>
                  </a:lnTo>
                  <a:lnTo>
                    <a:pt x="282" y="14"/>
                  </a:lnTo>
                  <a:lnTo>
                    <a:pt x="333" y="4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4A14BD7-B818-49EC-B880-F0646889D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8" y="1741"/>
              <a:ext cx="257" cy="257"/>
            </a:xfrm>
            <a:custGeom>
              <a:avLst/>
              <a:gdLst>
                <a:gd name="T0" fmla="*/ 339 w 770"/>
                <a:gd name="T1" fmla="*/ 76 h 769"/>
                <a:gd name="T2" fmla="*/ 254 w 770"/>
                <a:gd name="T3" fmla="*/ 101 h 769"/>
                <a:gd name="T4" fmla="*/ 180 w 770"/>
                <a:gd name="T5" fmla="*/ 149 h 769"/>
                <a:gd name="T6" fmla="*/ 123 w 770"/>
                <a:gd name="T7" fmla="*/ 215 h 769"/>
                <a:gd name="T8" fmla="*/ 86 w 770"/>
                <a:gd name="T9" fmla="*/ 294 h 769"/>
                <a:gd name="T10" fmla="*/ 73 w 770"/>
                <a:gd name="T11" fmla="*/ 384 h 769"/>
                <a:gd name="T12" fmla="*/ 86 w 770"/>
                <a:gd name="T13" fmla="*/ 475 h 769"/>
                <a:gd name="T14" fmla="*/ 123 w 770"/>
                <a:gd name="T15" fmla="*/ 555 h 769"/>
                <a:gd name="T16" fmla="*/ 180 w 770"/>
                <a:gd name="T17" fmla="*/ 621 h 769"/>
                <a:gd name="T18" fmla="*/ 254 w 770"/>
                <a:gd name="T19" fmla="*/ 668 h 769"/>
                <a:gd name="T20" fmla="*/ 339 w 770"/>
                <a:gd name="T21" fmla="*/ 694 h 769"/>
                <a:gd name="T22" fmla="*/ 431 w 770"/>
                <a:gd name="T23" fmla="*/ 694 h 769"/>
                <a:gd name="T24" fmla="*/ 517 w 770"/>
                <a:gd name="T25" fmla="*/ 668 h 769"/>
                <a:gd name="T26" fmla="*/ 591 w 770"/>
                <a:gd name="T27" fmla="*/ 621 h 769"/>
                <a:gd name="T28" fmla="*/ 648 w 770"/>
                <a:gd name="T29" fmla="*/ 555 h 769"/>
                <a:gd name="T30" fmla="*/ 685 w 770"/>
                <a:gd name="T31" fmla="*/ 475 h 769"/>
                <a:gd name="T32" fmla="*/ 697 w 770"/>
                <a:gd name="T33" fmla="*/ 384 h 769"/>
                <a:gd name="T34" fmla="*/ 685 w 770"/>
                <a:gd name="T35" fmla="*/ 294 h 769"/>
                <a:gd name="T36" fmla="*/ 648 w 770"/>
                <a:gd name="T37" fmla="*/ 215 h 769"/>
                <a:gd name="T38" fmla="*/ 591 w 770"/>
                <a:gd name="T39" fmla="*/ 149 h 769"/>
                <a:gd name="T40" fmla="*/ 517 w 770"/>
                <a:gd name="T41" fmla="*/ 101 h 769"/>
                <a:gd name="T42" fmla="*/ 431 w 770"/>
                <a:gd name="T43" fmla="*/ 76 h 769"/>
                <a:gd name="T44" fmla="*/ 385 w 770"/>
                <a:gd name="T45" fmla="*/ 0 h 769"/>
                <a:gd name="T46" fmla="*/ 488 w 770"/>
                <a:gd name="T47" fmla="*/ 14 h 769"/>
                <a:gd name="T48" fmla="*/ 580 w 770"/>
                <a:gd name="T49" fmla="*/ 52 h 769"/>
                <a:gd name="T50" fmla="*/ 658 w 770"/>
                <a:gd name="T51" fmla="*/ 113 h 769"/>
                <a:gd name="T52" fmla="*/ 717 w 770"/>
                <a:gd name="T53" fmla="*/ 191 h 769"/>
                <a:gd name="T54" fmla="*/ 755 w 770"/>
                <a:gd name="T55" fmla="*/ 283 h 769"/>
                <a:gd name="T56" fmla="*/ 770 w 770"/>
                <a:gd name="T57" fmla="*/ 384 h 769"/>
                <a:gd name="T58" fmla="*/ 755 w 770"/>
                <a:gd name="T59" fmla="*/ 487 h 769"/>
                <a:gd name="T60" fmla="*/ 717 w 770"/>
                <a:gd name="T61" fmla="*/ 579 h 769"/>
                <a:gd name="T62" fmla="*/ 658 w 770"/>
                <a:gd name="T63" fmla="*/ 657 h 769"/>
                <a:gd name="T64" fmla="*/ 580 w 770"/>
                <a:gd name="T65" fmla="*/ 716 h 769"/>
                <a:gd name="T66" fmla="*/ 488 w 770"/>
                <a:gd name="T67" fmla="*/ 756 h 769"/>
                <a:gd name="T68" fmla="*/ 385 w 770"/>
                <a:gd name="T69" fmla="*/ 769 h 769"/>
                <a:gd name="T70" fmla="*/ 282 w 770"/>
                <a:gd name="T71" fmla="*/ 756 h 769"/>
                <a:gd name="T72" fmla="*/ 191 w 770"/>
                <a:gd name="T73" fmla="*/ 716 h 769"/>
                <a:gd name="T74" fmla="*/ 113 w 770"/>
                <a:gd name="T75" fmla="*/ 657 h 769"/>
                <a:gd name="T76" fmla="*/ 53 w 770"/>
                <a:gd name="T77" fmla="*/ 579 h 769"/>
                <a:gd name="T78" fmla="*/ 14 w 770"/>
                <a:gd name="T79" fmla="*/ 487 h 769"/>
                <a:gd name="T80" fmla="*/ 0 w 770"/>
                <a:gd name="T81" fmla="*/ 384 h 769"/>
                <a:gd name="T82" fmla="*/ 14 w 770"/>
                <a:gd name="T83" fmla="*/ 283 h 769"/>
                <a:gd name="T84" fmla="*/ 53 w 770"/>
                <a:gd name="T85" fmla="*/ 191 h 769"/>
                <a:gd name="T86" fmla="*/ 113 w 770"/>
                <a:gd name="T87" fmla="*/ 113 h 769"/>
                <a:gd name="T88" fmla="*/ 191 w 770"/>
                <a:gd name="T89" fmla="*/ 52 h 769"/>
                <a:gd name="T90" fmla="*/ 282 w 770"/>
                <a:gd name="T91" fmla="*/ 14 h 769"/>
                <a:gd name="T92" fmla="*/ 385 w 770"/>
                <a:gd name="T93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0" h="769">
                  <a:moveTo>
                    <a:pt x="385" y="72"/>
                  </a:moveTo>
                  <a:lnTo>
                    <a:pt x="339" y="76"/>
                  </a:lnTo>
                  <a:lnTo>
                    <a:pt x="295" y="86"/>
                  </a:lnTo>
                  <a:lnTo>
                    <a:pt x="254" y="101"/>
                  </a:lnTo>
                  <a:lnTo>
                    <a:pt x="216" y="123"/>
                  </a:lnTo>
                  <a:lnTo>
                    <a:pt x="180" y="149"/>
                  </a:lnTo>
                  <a:lnTo>
                    <a:pt x="150" y="180"/>
                  </a:lnTo>
                  <a:lnTo>
                    <a:pt x="123" y="215"/>
                  </a:lnTo>
                  <a:lnTo>
                    <a:pt x="102" y="253"/>
                  </a:lnTo>
                  <a:lnTo>
                    <a:pt x="86" y="294"/>
                  </a:lnTo>
                  <a:lnTo>
                    <a:pt x="76" y="339"/>
                  </a:lnTo>
                  <a:lnTo>
                    <a:pt x="73" y="384"/>
                  </a:lnTo>
                  <a:lnTo>
                    <a:pt x="76" y="431"/>
                  </a:lnTo>
                  <a:lnTo>
                    <a:pt x="86" y="475"/>
                  </a:lnTo>
                  <a:lnTo>
                    <a:pt x="102" y="517"/>
                  </a:lnTo>
                  <a:lnTo>
                    <a:pt x="123" y="555"/>
                  </a:lnTo>
                  <a:lnTo>
                    <a:pt x="150" y="590"/>
                  </a:lnTo>
                  <a:lnTo>
                    <a:pt x="180" y="621"/>
                  </a:lnTo>
                  <a:lnTo>
                    <a:pt x="216" y="647"/>
                  </a:lnTo>
                  <a:lnTo>
                    <a:pt x="254" y="668"/>
                  </a:lnTo>
                  <a:lnTo>
                    <a:pt x="295" y="684"/>
                  </a:lnTo>
                  <a:lnTo>
                    <a:pt x="339" y="694"/>
                  </a:lnTo>
                  <a:lnTo>
                    <a:pt x="385" y="698"/>
                  </a:lnTo>
                  <a:lnTo>
                    <a:pt x="431" y="694"/>
                  </a:lnTo>
                  <a:lnTo>
                    <a:pt x="476" y="684"/>
                  </a:lnTo>
                  <a:lnTo>
                    <a:pt x="517" y="668"/>
                  </a:lnTo>
                  <a:lnTo>
                    <a:pt x="555" y="647"/>
                  </a:lnTo>
                  <a:lnTo>
                    <a:pt x="591" y="621"/>
                  </a:lnTo>
                  <a:lnTo>
                    <a:pt x="621" y="590"/>
                  </a:lnTo>
                  <a:lnTo>
                    <a:pt x="648" y="555"/>
                  </a:lnTo>
                  <a:lnTo>
                    <a:pt x="669" y="517"/>
                  </a:lnTo>
                  <a:lnTo>
                    <a:pt x="685" y="475"/>
                  </a:lnTo>
                  <a:lnTo>
                    <a:pt x="695" y="431"/>
                  </a:lnTo>
                  <a:lnTo>
                    <a:pt x="697" y="384"/>
                  </a:lnTo>
                  <a:lnTo>
                    <a:pt x="695" y="339"/>
                  </a:lnTo>
                  <a:lnTo>
                    <a:pt x="685" y="294"/>
                  </a:lnTo>
                  <a:lnTo>
                    <a:pt x="669" y="253"/>
                  </a:lnTo>
                  <a:lnTo>
                    <a:pt x="648" y="215"/>
                  </a:lnTo>
                  <a:lnTo>
                    <a:pt x="621" y="180"/>
                  </a:lnTo>
                  <a:lnTo>
                    <a:pt x="591" y="149"/>
                  </a:lnTo>
                  <a:lnTo>
                    <a:pt x="555" y="123"/>
                  </a:lnTo>
                  <a:lnTo>
                    <a:pt x="517" y="101"/>
                  </a:lnTo>
                  <a:lnTo>
                    <a:pt x="476" y="86"/>
                  </a:lnTo>
                  <a:lnTo>
                    <a:pt x="431" y="76"/>
                  </a:lnTo>
                  <a:lnTo>
                    <a:pt x="385" y="72"/>
                  </a:lnTo>
                  <a:close/>
                  <a:moveTo>
                    <a:pt x="385" y="0"/>
                  </a:moveTo>
                  <a:lnTo>
                    <a:pt x="437" y="4"/>
                  </a:lnTo>
                  <a:lnTo>
                    <a:pt x="488" y="14"/>
                  </a:lnTo>
                  <a:lnTo>
                    <a:pt x="535" y="30"/>
                  </a:lnTo>
                  <a:lnTo>
                    <a:pt x="580" y="52"/>
                  </a:lnTo>
                  <a:lnTo>
                    <a:pt x="621" y="80"/>
                  </a:lnTo>
                  <a:lnTo>
                    <a:pt x="658" y="113"/>
                  </a:lnTo>
                  <a:lnTo>
                    <a:pt x="690" y="150"/>
                  </a:lnTo>
                  <a:lnTo>
                    <a:pt x="717" y="191"/>
                  </a:lnTo>
                  <a:lnTo>
                    <a:pt x="739" y="235"/>
                  </a:lnTo>
                  <a:lnTo>
                    <a:pt x="755" y="283"/>
                  </a:lnTo>
                  <a:lnTo>
                    <a:pt x="767" y="332"/>
                  </a:lnTo>
                  <a:lnTo>
                    <a:pt x="770" y="384"/>
                  </a:lnTo>
                  <a:lnTo>
                    <a:pt x="767" y="436"/>
                  </a:lnTo>
                  <a:lnTo>
                    <a:pt x="755" y="487"/>
                  </a:lnTo>
                  <a:lnTo>
                    <a:pt x="739" y="534"/>
                  </a:lnTo>
                  <a:lnTo>
                    <a:pt x="717" y="579"/>
                  </a:lnTo>
                  <a:lnTo>
                    <a:pt x="690" y="620"/>
                  </a:lnTo>
                  <a:lnTo>
                    <a:pt x="658" y="657"/>
                  </a:lnTo>
                  <a:lnTo>
                    <a:pt x="621" y="689"/>
                  </a:lnTo>
                  <a:lnTo>
                    <a:pt x="580" y="716"/>
                  </a:lnTo>
                  <a:lnTo>
                    <a:pt x="535" y="738"/>
                  </a:lnTo>
                  <a:lnTo>
                    <a:pt x="488" y="756"/>
                  </a:lnTo>
                  <a:lnTo>
                    <a:pt x="437" y="766"/>
                  </a:lnTo>
                  <a:lnTo>
                    <a:pt x="385" y="769"/>
                  </a:lnTo>
                  <a:lnTo>
                    <a:pt x="333" y="766"/>
                  </a:lnTo>
                  <a:lnTo>
                    <a:pt x="282" y="756"/>
                  </a:lnTo>
                  <a:lnTo>
                    <a:pt x="235" y="738"/>
                  </a:lnTo>
                  <a:lnTo>
                    <a:pt x="191" y="716"/>
                  </a:lnTo>
                  <a:lnTo>
                    <a:pt x="150" y="689"/>
                  </a:lnTo>
                  <a:lnTo>
                    <a:pt x="113" y="657"/>
                  </a:lnTo>
                  <a:lnTo>
                    <a:pt x="81" y="620"/>
                  </a:lnTo>
                  <a:lnTo>
                    <a:pt x="53" y="579"/>
                  </a:lnTo>
                  <a:lnTo>
                    <a:pt x="31" y="534"/>
                  </a:lnTo>
                  <a:lnTo>
                    <a:pt x="14" y="487"/>
                  </a:lnTo>
                  <a:lnTo>
                    <a:pt x="4" y="436"/>
                  </a:lnTo>
                  <a:lnTo>
                    <a:pt x="0" y="384"/>
                  </a:lnTo>
                  <a:lnTo>
                    <a:pt x="4" y="332"/>
                  </a:lnTo>
                  <a:lnTo>
                    <a:pt x="14" y="283"/>
                  </a:lnTo>
                  <a:lnTo>
                    <a:pt x="31" y="235"/>
                  </a:lnTo>
                  <a:lnTo>
                    <a:pt x="53" y="191"/>
                  </a:lnTo>
                  <a:lnTo>
                    <a:pt x="81" y="150"/>
                  </a:lnTo>
                  <a:lnTo>
                    <a:pt x="113" y="113"/>
                  </a:lnTo>
                  <a:lnTo>
                    <a:pt x="150" y="80"/>
                  </a:lnTo>
                  <a:lnTo>
                    <a:pt x="191" y="52"/>
                  </a:lnTo>
                  <a:lnTo>
                    <a:pt x="235" y="30"/>
                  </a:lnTo>
                  <a:lnTo>
                    <a:pt x="282" y="14"/>
                  </a:lnTo>
                  <a:lnTo>
                    <a:pt x="333" y="4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C88E6AF-36DA-45AD-88A4-3EF9543351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" y="1895"/>
              <a:ext cx="1282" cy="906"/>
            </a:xfrm>
            <a:custGeom>
              <a:avLst/>
              <a:gdLst>
                <a:gd name="T0" fmla="*/ 2786 w 3846"/>
                <a:gd name="T1" fmla="*/ 76 h 2717"/>
                <a:gd name="T2" fmla="*/ 2701 w 3846"/>
                <a:gd name="T3" fmla="*/ 102 h 2717"/>
                <a:gd name="T4" fmla="*/ 2628 w 3846"/>
                <a:gd name="T5" fmla="*/ 149 h 2717"/>
                <a:gd name="T6" fmla="*/ 2569 w 3846"/>
                <a:gd name="T7" fmla="*/ 215 h 2717"/>
                <a:gd name="T8" fmla="*/ 2533 w 3846"/>
                <a:gd name="T9" fmla="*/ 295 h 2717"/>
                <a:gd name="T10" fmla="*/ 2520 w 3846"/>
                <a:gd name="T11" fmla="*/ 385 h 2717"/>
                <a:gd name="T12" fmla="*/ 3505 w 3846"/>
                <a:gd name="T13" fmla="*/ 1049 h 2717"/>
                <a:gd name="T14" fmla="*/ 3502 w 3846"/>
                <a:gd name="T15" fmla="*/ 340 h 2717"/>
                <a:gd name="T16" fmla="*/ 3476 w 3846"/>
                <a:gd name="T17" fmla="*/ 253 h 2717"/>
                <a:gd name="T18" fmla="*/ 3429 w 3846"/>
                <a:gd name="T19" fmla="*/ 180 h 2717"/>
                <a:gd name="T20" fmla="*/ 3363 w 3846"/>
                <a:gd name="T21" fmla="*/ 123 h 2717"/>
                <a:gd name="T22" fmla="*/ 3283 w 3846"/>
                <a:gd name="T23" fmla="*/ 86 h 2717"/>
                <a:gd name="T24" fmla="*/ 3193 w 3846"/>
                <a:gd name="T25" fmla="*/ 73 h 2717"/>
                <a:gd name="T26" fmla="*/ 2832 w 3846"/>
                <a:gd name="T27" fmla="*/ 0 h 2717"/>
                <a:gd name="T28" fmla="*/ 3245 w 3846"/>
                <a:gd name="T29" fmla="*/ 4 h 2717"/>
                <a:gd name="T30" fmla="*/ 3342 w 3846"/>
                <a:gd name="T31" fmla="*/ 31 h 2717"/>
                <a:gd name="T32" fmla="*/ 3427 w 3846"/>
                <a:gd name="T33" fmla="*/ 81 h 2717"/>
                <a:gd name="T34" fmla="*/ 3497 w 3846"/>
                <a:gd name="T35" fmla="*/ 150 h 2717"/>
                <a:gd name="T36" fmla="*/ 3547 w 3846"/>
                <a:gd name="T37" fmla="*/ 236 h 2717"/>
                <a:gd name="T38" fmla="*/ 3573 w 3846"/>
                <a:gd name="T39" fmla="*/ 333 h 2717"/>
                <a:gd name="T40" fmla="*/ 3577 w 3846"/>
                <a:gd name="T41" fmla="*/ 1049 h 2717"/>
                <a:gd name="T42" fmla="*/ 3846 w 3846"/>
                <a:gd name="T43" fmla="*/ 1121 h 2717"/>
                <a:gd name="T44" fmla="*/ 1413 w 3846"/>
                <a:gd name="T45" fmla="*/ 2717 h 2717"/>
                <a:gd name="T46" fmla="*/ 1341 w 3846"/>
                <a:gd name="T47" fmla="*/ 980 h 2717"/>
                <a:gd name="T48" fmla="*/ 1327 w 3846"/>
                <a:gd name="T49" fmla="*/ 891 h 2717"/>
                <a:gd name="T50" fmla="*/ 1290 w 3846"/>
                <a:gd name="T51" fmla="*/ 810 h 2717"/>
                <a:gd name="T52" fmla="*/ 1233 w 3846"/>
                <a:gd name="T53" fmla="*/ 744 h 2717"/>
                <a:gd name="T54" fmla="*/ 1160 w 3846"/>
                <a:gd name="T55" fmla="*/ 697 h 2717"/>
                <a:gd name="T56" fmla="*/ 1075 w 3846"/>
                <a:gd name="T57" fmla="*/ 671 h 2717"/>
                <a:gd name="T58" fmla="*/ 667 w 3846"/>
                <a:gd name="T59" fmla="*/ 668 h 2717"/>
                <a:gd name="T60" fmla="*/ 577 w 3846"/>
                <a:gd name="T61" fmla="*/ 681 h 2717"/>
                <a:gd name="T62" fmla="*/ 498 w 3846"/>
                <a:gd name="T63" fmla="*/ 718 h 2717"/>
                <a:gd name="T64" fmla="*/ 432 w 3846"/>
                <a:gd name="T65" fmla="*/ 775 h 2717"/>
                <a:gd name="T66" fmla="*/ 384 w 3846"/>
                <a:gd name="T67" fmla="*/ 848 h 2717"/>
                <a:gd name="T68" fmla="*/ 359 w 3846"/>
                <a:gd name="T69" fmla="*/ 934 h 2717"/>
                <a:gd name="T70" fmla="*/ 355 w 3846"/>
                <a:gd name="T71" fmla="*/ 2717 h 2717"/>
                <a:gd name="T72" fmla="*/ 284 w 3846"/>
                <a:gd name="T73" fmla="*/ 1121 h 2717"/>
                <a:gd name="T74" fmla="*/ 0 w 3846"/>
                <a:gd name="T75" fmla="*/ 1049 h 2717"/>
                <a:gd name="T76" fmla="*/ 284 w 3846"/>
                <a:gd name="T77" fmla="*/ 980 h 2717"/>
                <a:gd name="T78" fmla="*/ 297 w 3846"/>
                <a:gd name="T79" fmla="*/ 878 h 2717"/>
                <a:gd name="T80" fmla="*/ 336 w 3846"/>
                <a:gd name="T81" fmla="*/ 787 h 2717"/>
                <a:gd name="T82" fmla="*/ 396 w 3846"/>
                <a:gd name="T83" fmla="*/ 709 h 2717"/>
                <a:gd name="T84" fmla="*/ 474 w 3846"/>
                <a:gd name="T85" fmla="*/ 648 h 2717"/>
                <a:gd name="T86" fmla="*/ 566 w 3846"/>
                <a:gd name="T87" fmla="*/ 610 h 2717"/>
                <a:gd name="T88" fmla="*/ 667 w 3846"/>
                <a:gd name="T89" fmla="*/ 596 h 2717"/>
                <a:gd name="T90" fmla="*/ 1081 w 3846"/>
                <a:gd name="T91" fmla="*/ 600 h 2717"/>
                <a:gd name="T92" fmla="*/ 1178 w 3846"/>
                <a:gd name="T93" fmla="*/ 626 h 2717"/>
                <a:gd name="T94" fmla="*/ 1263 w 3846"/>
                <a:gd name="T95" fmla="*/ 676 h 2717"/>
                <a:gd name="T96" fmla="*/ 1332 w 3846"/>
                <a:gd name="T97" fmla="*/ 746 h 2717"/>
                <a:gd name="T98" fmla="*/ 1383 w 3846"/>
                <a:gd name="T99" fmla="*/ 831 h 2717"/>
                <a:gd name="T100" fmla="*/ 1409 w 3846"/>
                <a:gd name="T101" fmla="*/ 928 h 2717"/>
                <a:gd name="T102" fmla="*/ 1413 w 3846"/>
                <a:gd name="T103" fmla="*/ 1049 h 2717"/>
                <a:gd name="T104" fmla="*/ 2448 w 3846"/>
                <a:gd name="T105" fmla="*/ 385 h 2717"/>
                <a:gd name="T106" fmla="*/ 2462 w 3846"/>
                <a:gd name="T107" fmla="*/ 283 h 2717"/>
                <a:gd name="T108" fmla="*/ 2500 w 3846"/>
                <a:gd name="T109" fmla="*/ 191 h 2717"/>
                <a:gd name="T110" fmla="*/ 2561 w 3846"/>
                <a:gd name="T111" fmla="*/ 113 h 2717"/>
                <a:gd name="T112" fmla="*/ 2637 w 3846"/>
                <a:gd name="T113" fmla="*/ 54 h 2717"/>
                <a:gd name="T114" fmla="*/ 2730 w 3846"/>
                <a:gd name="T115" fmla="*/ 15 h 2717"/>
                <a:gd name="T116" fmla="*/ 2832 w 3846"/>
                <a:gd name="T117" fmla="*/ 0 h 2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46" h="2717">
                  <a:moveTo>
                    <a:pt x="2832" y="73"/>
                  </a:moveTo>
                  <a:lnTo>
                    <a:pt x="2786" y="76"/>
                  </a:lnTo>
                  <a:lnTo>
                    <a:pt x="2741" y="86"/>
                  </a:lnTo>
                  <a:lnTo>
                    <a:pt x="2701" y="102"/>
                  </a:lnTo>
                  <a:lnTo>
                    <a:pt x="2662" y="123"/>
                  </a:lnTo>
                  <a:lnTo>
                    <a:pt x="2628" y="149"/>
                  </a:lnTo>
                  <a:lnTo>
                    <a:pt x="2597" y="180"/>
                  </a:lnTo>
                  <a:lnTo>
                    <a:pt x="2569" y="215"/>
                  </a:lnTo>
                  <a:lnTo>
                    <a:pt x="2548" y="253"/>
                  </a:lnTo>
                  <a:lnTo>
                    <a:pt x="2533" y="295"/>
                  </a:lnTo>
                  <a:lnTo>
                    <a:pt x="2524" y="340"/>
                  </a:lnTo>
                  <a:lnTo>
                    <a:pt x="2520" y="385"/>
                  </a:lnTo>
                  <a:lnTo>
                    <a:pt x="2520" y="1049"/>
                  </a:lnTo>
                  <a:lnTo>
                    <a:pt x="3505" y="1049"/>
                  </a:lnTo>
                  <a:lnTo>
                    <a:pt x="3505" y="385"/>
                  </a:lnTo>
                  <a:lnTo>
                    <a:pt x="3502" y="340"/>
                  </a:lnTo>
                  <a:lnTo>
                    <a:pt x="3492" y="295"/>
                  </a:lnTo>
                  <a:lnTo>
                    <a:pt x="3476" y="253"/>
                  </a:lnTo>
                  <a:lnTo>
                    <a:pt x="3455" y="215"/>
                  </a:lnTo>
                  <a:lnTo>
                    <a:pt x="3429" y="180"/>
                  </a:lnTo>
                  <a:lnTo>
                    <a:pt x="3398" y="149"/>
                  </a:lnTo>
                  <a:lnTo>
                    <a:pt x="3363" y="123"/>
                  </a:lnTo>
                  <a:lnTo>
                    <a:pt x="3325" y="102"/>
                  </a:lnTo>
                  <a:lnTo>
                    <a:pt x="3283" y="86"/>
                  </a:lnTo>
                  <a:lnTo>
                    <a:pt x="3239" y="76"/>
                  </a:lnTo>
                  <a:lnTo>
                    <a:pt x="3193" y="73"/>
                  </a:lnTo>
                  <a:lnTo>
                    <a:pt x="2832" y="73"/>
                  </a:lnTo>
                  <a:close/>
                  <a:moveTo>
                    <a:pt x="2832" y="0"/>
                  </a:moveTo>
                  <a:lnTo>
                    <a:pt x="3193" y="0"/>
                  </a:lnTo>
                  <a:lnTo>
                    <a:pt x="3245" y="4"/>
                  </a:lnTo>
                  <a:lnTo>
                    <a:pt x="3295" y="15"/>
                  </a:lnTo>
                  <a:lnTo>
                    <a:pt x="3342" y="31"/>
                  </a:lnTo>
                  <a:lnTo>
                    <a:pt x="3387" y="54"/>
                  </a:lnTo>
                  <a:lnTo>
                    <a:pt x="3427" y="81"/>
                  </a:lnTo>
                  <a:lnTo>
                    <a:pt x="3465" y="113"/>
                  </a:lnTo>
                  <a:lnTo>
                    <a:pt x="3497" y="150"/>
                  </a:lnTo>
                  <a:lnTo>
                    <a:pt x="3525" y="191"/>
                  </a:lnTo>
                  <a:lnTo>
                    <a:pt x="3547" y="236"/>
                  </a:lnTo>
                  <a:lnTo>
                    <a:pt x="3564" y="283"/>
                  </a:lnTo>
                  <a:lnTo>
                    <a:pt x="3573" y="333"/>
                  </a:lnTo>
                  <a:lnTo>
                    <a:pt x="3577" y="385"/>
                  </a:lnTo>
                  <a:lnTo>
                    <a:pt x="3577" y="1049"/>
                  </a:lnTo>
                  <a:lnTo>
                    <a:pt x="3846" y="1049"/>
                  </a:lnTo>
                  <a:lnTo>
                    <a:pt x="3846" y="1121"/>
                  </a:lnTo>
                  <a:lnTo>
                    <a:pt x="1413" y="1121"/>
                  </a:lnTo>
                  <a:lnTo>
                    <a:pt x="1413" y="2717"/>
                  </a:lnTo>
                  <a:lnTo>
                    <a:pt x="1341" y="2717"/>
                  </a:lnTo>
                  <a:lnTo>
                    <a:pt x="1341" y="980"/>
                  </a:lnTo>
                  <a:lnTo>
                    <a:pt x="1337" y="934"/>
                  </a:lnTo>
                  <a:lnTo>
                    <a:pt x="1327" y="891"/>
                  </a:lnTo>
                  <a:lnTo>
                    <a:pt x="1311" y="848"/>
                  </a:lnTo>
                  <a:lnTo>
                    <a:pt x="1290" y="810"/>
                  </a:lnTo>
                  <a:lnTo>
                    <a:pt x="1264" y="775"/>
                  </a:lnTo>
                  <a:lnTo>
                    <a:pt x="1233" y="744"/>
                  </a:lnTo>
                  <a:lnTo>
                    <a:pt x="1199" y="718"/>
                  </a:lnTo>
                  <a:lnTo>
                    <a:pt x="1160" y="697"/>
                  </a:lnTo>
                  <a:lnTo>
                    <a:pt x="1118" y="681"/>
                  </a:lnTo>
                  <a:lnTo>
                    <a:pt x="1075" y="671"/>
                  </a:lnTo>
                  <a:lnTo>
                    <a:pt x="1029" y="668"/>
                  </a:lnTo>
                  <a:lnTo>
                    <a:pt x="667" y="668"/>
                  </a:lnTo>
                  <a:lnTo>
                    <a:pt x="622" y="671"/>
                  </a:lnTo>
                  <a:lnTo>
                    <a:pt x="577" y="681"/>
                  </a:lnTo>
                  <a:lnTo>
                    <a:pt x="536" y="697"/>
                  </a:lnTo>
                  <a:lnTo>
                    <a:pt x="498" y="718"/>
                  </a:lnTo>
                  <a:lnTo>
                    <a:pt x="463" y="744"/>
                  </a:lnTo>
                  <a:lnTo>
                    <a:pt x="432" y="775"/>
                  </a:lnTo>
                  <a:lnTo>
                    <a:pt x="406" y="810"/>
                  </a:lnTo>
                  <a:lnTo>
                    <a:pt x="384" y="848"/>
                  </a:lnTo>
                  <a:lnTo>
                    <a:pt x="369" y="891"/>
                  </a:lnTo>
                  <a:lnTo>
                    <a:pt x="359" y="934"/>
                  </a:lnTo>
                  <a:lnTo>
                    <a:pt x="355" y="980"/>
                  </a:lnTo>
                  <a:lnTo>
                    <a:pt x="355" y="2717"/>
                  </a:lnTo>
                  <a:lnTo>
                    <a:pt x="284" y="2717"/>
                  </a:lnTo>
                  <a:lnTo>
                    <a:pt x="284" y="1121"/>
                  </a:lnTo>
                  <a:lnTo>
                    <a:pt x="0" y="1121"/>
                  </a:lnTo>
                  <a:lnTo>
                    <a:pt x="0" y="1049"/>
                  </a:lnTo>
                  <a:lnTo>
                    <a:pt x="284" y="1049"/>
                  </a:lnTo>
                  <a:lnTo>
                    <a:pt x="284" y="980"/>
                  </a:lnTo>
                  <a:lnTo>
                    <a:pt x="287" y="928"/>
                  </a:lnTo>
                  <a:lnTo>
                    <a:pt x="297" y="878"/>
                  </a:lnTo>
                  <a:lnTo>
                    <a:pt x="313" y="831"/>
                  </a:lnTo>
                  <a:lnTo>
                    <a:pt x="336" y="787"/>
                  </a:lnTo>
                  <a:lnTo>
                    <a:pt x="363" y="746"/>
                  </a:lnTo>
                  <a:lnTo>
                    <a:pt x="396" y="709"/>
                  </a:lnTo>
                  <a:lnTo>
                    <a:pt x="433" y="676"/>
                  </a:lnTo>
                  <a:lnTo>
                    <a:pt x="474" y="648"/>
                  </a:lnTo>
                  <a:lnTo>
                    <a:pt x="518" y="626"/>
                  </a:lnTo>
                  <a:lnTo>
                    <a:pt x="566" y="610"/>
                  </a:lnTo>
                  <a:lnTo>
                    <a:pt x="615" y="600"/>
                  </a:lnTo>
                  <a:lnTo>
                    <a:pt x="667" y="596"/>
                  </a:lnTo>
                  <a:lnTo>
                    <a:pt x="1029" y="596"/>
                  </a:lnTo>
                  <a:lnTo>
                    <a:pt x="1081" y="600"/>
                  </a:lnTo>
                  <a:lnTo>
                    <a:pt x="1131" y="610"/>
                  </a:lnTo>
                  <a:lnTo>
                    <a:pt x="1178" y="626"/>
                  </a:lnTo>
                  <a:lnTo>
                    <a:pt x="1222" y="648"/>
                  </a:lnTo>
                  <a:lnTo>
                    <a:pt x="1263" y="676"/>
                  </a:lnTo>
                  <a:lnTo>
                    <a:pt x="1300" y="709"/>
                  </a:lnTo>
                  <a:lnTo>
                    <a:pt x="1332" y="746"/>
                  </a:lnTo>
                  <a:lnTo>
                    <a:pt x="1361" y="787"/>
                  </a:lnTo>
                  <a:lnTo>
                    <a:pt x="1383" y="831"/>
                  </a:lnTo>
                  <a:lnTo>
                    <a:pt x="1399" y="878"/>
                  </a:lnTo>
                  <a:lnTo>
                    <a:pt x="1409" y="928"/>
                  </a:lnTo>
                  <a:lnTo>
                    <a:pt x="1413" y="980"/>
                  </a:lnTo>
                  <a:lnTo>
                    <a:pt x="1413" y="1049"/>
                  </a:lnTo>
                  <a:lnTo>
                    <a:pt x="2448" y="1049"/>
                  </a:lnTo>
                  <a:lnTo>
                    <a:pt x="2448" y="385"/>
                  </a:lnTo>
                  <a:lnTo>
                    <a:pt x="2452" y="333"/>
                  </a:lnTo>
                  <a:lnTo>
                    <a:pt x="2462" y="283"/>
                  </a:lnTo>
                  <a:lnTo>
                    <a:pt x="2478" y="236"/>
                  </a:lnTo>
                  <a:lnTo>
                    <a:pt x="2500" y="191"/>
                  </a:lnTo>
                  <a:lnTo>
                    <a:pt x="2527" y="150"/>
                  </a:lnTo>
                  <a:lnTo>
                    <a:pt x="2561" y="113"/>
                  </a:lnTo>
                  <a:lnTo>
                    <a:pt x="2597" y="81"/>
                  </a:lnTo>
                  <a:lnTo>
                    <a:pt x="2637" y="54"/>
                  </a:lnTo>
                  <a:lnTo>
                    <a:pt x="2682" y="31"/>
                  </a:lnTo>
                  <a:lnTo>
                    <a:pt x="2730" y="15"/>
                  </a:lnTo>
                  <a:lnTo>
                    <a:pt x="2780" y="4"/>
                  </a:lnTo>
                  <a:lnTo>
                    <a:pt x="28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3" name="Freeform 13">
            <a:extLst>
              <a:ext uri="{FF2B5EF4-FFF2-40B4-BE49-F238E27FC236}">
                <a16:creationId xmlns:a16="http://schemas.microsoft.com/office/drawing/2014/main" id="{8DF6D596-E012-41DF-9DD8-239C66DB8AEA}"/>
              </a:ext>
            </a:extLst>
          </p:cNvPr>
          <p:cNvSpPr>
            <a:spLocks noEditPoints="1"/>
          </p:cNvSpPr>
          <p:nvPr/>
        </p:nvSpPr>
        <p:spPr bwMode="auto">
          <a:xfrm>
            <a:off x="528529" y="3935097"/>
            <a:ext cx="756954" cy="440423"/>
          </a:xfrm>
          <a:custGeom>
            <a:avLst/>
            <a:gdLst>
              <a:gd name="T0" fmla="*/ 71 w 3268"/>
              <a:gd name="T1" fmla="*/ 114 h 2006"/>
              <a:gd name="T2" fmla="*/ 71 w 3268"/>
              <a:gd name="T3" fmla="*/ 1933 h 2006"/>
              <a:gd name="T4" fmla="*/ 3197 w 3268"/>
              <a:gd name="T5" fmla="*/ 1933 h 2006"/>
              <a:gd name="T6" fmla="*/ 3197 w 3268"/>
              <a:gd name="T7" fmla="*/ 114 h 2006"/>
              <a:gd name="T8" fmla="*/ 1658 w 3268"/>
              <a:gd name="T9" fmla="*/ 1418 h 2006"/>
              <a:gd name="T10" fmla="*/ 1646 w 3268"/>
              <a:gd name="T11" fmla="*/ 1424 h 2006"/>
              <a:gd name="T12" fmla="*/ 1634 w 3268"/>
              <a:gd name="T13" fmla="*/ 1425 h 2006"/>
              <a:gd name="T14" fmla="*/ 1622 w 3268"/>
              <a:gd name="T15" fmla="*/ 1424 h 2006"/>
              <a:gd name="T16" fmla="*/ 1610 w 3268"/>
              <a:gd name="T17" fmla="*/ 1418 h 2006"/>
              <a:gd name="T18" fmla="*/ 71 w 3268"/>
              <a:gd name="T19" fmla="*/ 114 h 2006"/>
              <a:gd name="T20" fmla="*/ 133 w 3268"/>
              <a:gd name="T21" fmla="*/ 73 h 2006"/>
              <a:gd name="T22" fmla="*/ 1634 w 3268"/>
              <a:gd name="T23" fmla="*/ 1342 h 2006"/>
              <a:gd name="T24" fmla="*/ 3135 w 3268"/>
              <a:gd name="T25" fmla="*/ 73 h 2006"/>
              <a:gd name="T26" fmla="*/ 133 w 3268"/>
              <a:gd name="T27" fmla="*/ 73 h 2006"/>
              <a:gd name="T28" fmla="*/ 36 w 3268"/>
              <a:gd name="T29" fmla="*/ 0 h 2006"/>
              <a:gd name="T30" fmla="*/ 3232 w 3268"/>
              <a:gd name="T31" fmla="*/ 0 h 2006"/>
              <a:gd name="T32" fmla="*/ 3247 w 3268"/>
              <a:gd name="T33" fmla="*/ 4 h 2006"/>
              <a:gd name="T34" fmla="*/ 3258 w 3268"/>
              <a:gd name="T35" fmla="*/ 11 h 2006"/>
              <a:gd name="T36" fmla="*/ 3266 w 3268"/>
              <a:gd name="T37" fmla="*/ 22 h 2006"/>
              <a:gd name="T38" fmla="*/ 3268 w 3268"/>
              <a:gd name="T39" fmla="*/ 37 h 2006"/>
              <a:gd name="T40" fmla="*/ 3268 w 3268"/>
              <a:gd name="T41" fmla="*/ 1969 h 2006"/>
              <a:gd name="T42" fmla="*/ 3266 w 3268"/>
              <a:gd name="T43" fmla="*/ 1984 h 2006"/>
              <a:gd name="T44" fmla="*/ 3258 w 3268"/>
              <a:gd name="T45" fmla="*/ 1995 h 2006"/>
              <a:gd name="T46" fmla="*/ 3247 w 3268"/>
              <a:gd name="T47" fmla="*/ 2002 h 2006"/>
              <a:gd name="T48" fmla="*/ 3232 w 3268"/>
              <a:gd name="T49" fmla="*/ 2006 h 2006"/>
              <a:gd name="T50" fmla="*/ 36 w 3268"/>
              <a:gd name="T51" fmla="*/ 2006 h 2006"/>
              <a:gd name="T52" fmla="*/ 21 w 3268"/>
              <a:gd name="T53" fmla="*/ 2002 h 2006"/>
              <a:gd name="T54" fmla="*/ 10 w 3268"/>
              <a:gd name="T55" fmla="*/ 1995 h 2006"/>
              <a:gd name="T56" fmla="*/ 2 w 3268"/>
              <a:gd name="T57" fmla="*/ 1984 h 2006"/>
              <a:gd name="T58" fmla="*/ 0 w 3268"/>
              <a:gd name="T59" fmla="*/ 1969 h 2006"/>
              <a:gd name="T60" fmla="*/ 0 w 3268"/>
              <a:gd name="T61" fmla="*/ 37 h 2006"/>
              <a:gd name="T62" fmla="*/ 2 w 3268"/>
              <a:gd name="T63" fmla="*/ 22 h 2006"/>
              <a:gd name="T64" fmla="*/ 10 w 3268"/>
              <a:gd name="T65" fmla="*/ 11 h 2006"/>
              <a:gd name="T66" fmla="*/ 21 w 3268"/>
              <a:gd name="T67" fmla="*/ 4 h 2006"/>
              <a:gd name="T68" fmla="*/ 36 w 3268"/>
              <a:gd name="T69" fmla="*/ 0 h 2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68" h="2006">
                <a:moveTo>
                  <a:pt x="71" y="114"/>
                </a:moveTo>
                <a:lnTo>
                  <a:pt x="71" y="1933"/>
                </a:lnTo>
                <a:lnTo>
                  <a:pt x="3197" y="1933"/>
                </a:lnTo>
                <a:lnTo>
                  <a:pt x="3197" y="114"/>
                </a:lnTo>
                <a:lnTo>
                  <a:pt x="1658" y="1418"/>
                </a:lnTo>
                <a:lnTo>
                  <a:pt x="1646" y="1424"/>
                </a:lnTo>
                <a:lnTo>
                  <a:pt x="1634" y="1425"/>
                </a:lnTo>
                <a:lnTo>
                  <a:pt x="1622" y="1424"/>
                </a:lnTo>
                <a:lnTo>
                  <a:pt x="1610" y="1418"/>
                </a:lnTo>
                <a:lnTo>
                  <a:pt x="71" y="114"/>
                </a:lnTo>
                <a:close/>
                <a:moveTo>
                  <a:pt x="133" y="73"/>
                </a:moveTo>
                <a:lnTo>
                  <a:pt x="1634" y="1342"/>
                </a:lnTo>
                <a:lnTo>
                  <a:pt x="3135" y="73"/>
                </a:lnTo>
                <a:lnTo>
                  <a:pt x="133" y="73"/>
                </a:lnTo>
                <a:close/>
                <a:moveTo>
                  <a:pt x="36" y="0"/>
                </a:moveTo>
                <a:lnTo>
                  <a:pt x="3232" y="0"/>
                </a:lnTo>
                <a:lnTo>
                  <a:pt x="3247" y="4"/>
                </a:lnTo>
                <a:lnTo>
                  <a:pt x="3258" y="11"/>
                </a:lnTo>
                <a:lnTo>
                  <a:pt x="3266" y="22"/>
                </a:lnTo>
                <a:lnTo>
                  <a:pt x="3268" y="37"/>
                </a:lnTo>
                <a:lnTo>
                  <a:pt x="3268" y="1969"/>
                </a:lnTo>
                <a:lnTo>
                  <a:pt x="3266" y="1984"/>
                </a:lnTo>
                <a:lnTo>
                  <a:pt x="3258" y="1995"/>
                </a:lnTo>
                <a:lnTo>
                  <a:pt x="3247" y="2002"/>
                </a:lnTo>
                <a:lnTo>
                  <a:pt x="3232" y="2006"/>
                </a:lnTo>
                <a:lnTo>
                  <a:pt x="36" y="2006"/>
                </a:lnTo>
                <a:lnTo>
                  <a:pt x="21" y="2002"/>
                </a:lnTo>
                <a:lnTo>
                  <a:pt x="10" y="1995"/>
                </a:lnTo>
                <a:lnTo>
                  <a:pt x="2" y="1984"/>
                </a:lnTo>
                <a:lnTo>
                  <a:pt x="0" y="1969"/>
                </a:lnTo>
                <a:lnTo>
                  <a:pt x="0" y="37"/>
                </a:lnTo>
                <a:lnTo>
                  <a:pt x="2" y="22"/>
                </a:lnTo>
                <a:lnTo>
                  <a:pt x="10" y="11"/>
                </a:lnTo>
                <a:lnTo>
                  <a:pt x="21" y="4"/>
                </a:lnTo>
                <a:lnTo>
                  <a:pt x="3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8FE144C8-2FB5-4916-B827-615B2E3F5963}"/>
              </a:ext>
            </a:extLst>
          </p:cNvPr>
          <p:cNvSpPr>
            <a:spLocks/>
          </p:cNvSpPr>
          <p:nvPr/>
        </p:nvSpPr>
        <p:spPr bwMode="auto">
          <a:xfrm>
            <a:off x="675776" y="2537822"/>
            <a:ext cx="485134" cy="355452"/>
          </a:xfrm>
          <a:custGeom>
            <a:avLst/>
            <a:gdLst>
              <a:gd name="T0" fmla="*/ 3253 w 3356"/>
              <a:gd name="T1" fmla="*/ 0 h 2570"/>
              <a:gd name="T2" fmla="*/ 3356 w 3356"/>
              <a:gd name="T3" fmla="*/ 101 h 2570"/>
              <a:gd name="T4" fmla="*/ 908 w 3356"/>
              <a:gd name="T5" fmla="*/ 2548 h 2570"/>
              <a:gd name="T6" fmla="*/ 893 w 3356"/>
              <a:gd name="T7" fmla="*/ 2560 h 2570"/>
              <a:gd name="T8" fmla="*/ 876 w 3356"/>
              <a:gd name="T9" fmla="*/ 2568 h 2570"/>
              <a:gd name="T10" fmla="*/ 857 w 3356"/>
              <a:gd name="T11" fmla="*/ 2570 h 2570"/>
              <a:gd name="T12" fmla="*/ 839 w 3356"/>
              <a:gd name="T13" fmla="*/ 2568 h 2570"/>
              <a:gd name="T14" fmla="*/ 821 w 3356"/>
              <a:gd name="T15" fmla="*/ 2560 h 2570"/>
              <a:gd name="T16" fmla="*/ 806 w 3356"/>
              <a:gd name="T17" fmla="*/ 2548 h 2570"/>
              <a:gd name="T18" fmla="*/ 0 w 3356"/>
              <a:gd name="T19" fmla="*/ 1743 h 2570"/>
              <a:gd name="T20" fmla="*/ 103 w 3356"/>
              <a:gd name="T21" fmla="*/ 1642 h 2570"/>
              <a:gd name="T22" fmla="*/ 857 w 3356"/>
              <a:gd name="T23" fmla="*/ 2396 h 2570"/>
              <a:gd name="T24" fmla="*/ 3253 w 3356"/>
              <a:gd name="T25" fmla="*/ 0 h 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56" h="2570">
                <a:moveTo>
                  <a:pt x="3253" y="0"/>
                </a:moveTo>
                <a:lnTo>
                  <a:pt x="3356" y="101"/>
                </a:lnTo>
                <a:lnTo>
                  <a:pt x="908" y="2548"/>
                </a:lnTo>
                <a:lnTo>
                  <a:pt x="893" y="2560"/>
                </a:lnTo>
                <a:lnTo>
                  <a:pt x="876" y="2568"/>
                </a:lnTo>
                <a:lnTo>
                  <a:pt x="857" y="2570"/>
                </a:lnTo>
                <a:lnTo>
                  <a:pt x="839" y="2568"/>
                </a:lnTo>
                <a:lnTo>
                  <a:pt x="821" y="2560"/>
                </a:lnTo>
                <a:lnTo>
                  <a:pt x="806" y="2548"/>
                </a:lnTo>
                <a:lnTo>
                  <a:pt x="0" y="1743"/>
                </a:lnTo>
                <a:lnTo>
                  <a:pt x="103" y="1642"/>
                </a:lnTo>
                <a:lnTo>
                  <a:pt x="857" y="2396"/>
                </a:lnTo>
                <a:lnTo>
                  <a:pt x="325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75CBCC1-5A81-4DF6-BB10-5304D0CB282D}"/>
              </a:ext>
            </a:extLst>
          </p:cNvPr>
          <p:cNvSpPr txBox="1">
            <a:spLocks/>
          </p:cNvSpPr>
          <p:nvPr/>
        </p:nvSpPr>
        <p:spPr>
          <a:xfrm>
            <a:off x="1622226" y="3700805"/>
            <a:ext cx="9607502" cy="891383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lv-LV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pa pastu </a:t>
            </a: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uz pašvaldību, kurā plāno veikt saimniecisko darbību,</a:t>
            </a:r>
            <a: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  <a:t>un </a:t>
            </a:r>
            <a:r>
              <a:rPr lang="lv-LV" b="1" dirty="0">
                <a:latin typeface="SEB SansSerif" panose="00000500000000000000" pitchFamily="2" charset="0"/>
                <a:cs typeface="Arial" panose="020B0604020202020204" pitchFamily="34" charset="0"/>
              </a:rPr>
              <a:t>PDF formātā uz e-pasta adresi </a:t>
            </a:r>
            <a:r>
              <a:rPr lang="lv-LV" u="sng" dirty="0">
                <a:latin typeface="SEB SansSerif" panose="00000500000000000000" pitchFamily="2" charset="0"/>
                <a:cs typeface="Arial" panose="020B0604020202020204" pitchFamily="34" charset="0"/>
              </a:rPr>
              <a:t>iedvesma@seb.lv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78DC087-121C-4359-ACBC-96B2DB0EA963}"/>
              </a:ext>
            </a:extLst>
          </p:cNvPr>
          <p:cNvSpPr txBox="1">
            <a:spLocks/>
          </p:cNvSpPr>
          <p:nvPr/>
        </p:nvSpPr>
        <p:spPr>
          <a:xfrm>
            <a:off x="1622226" y="2258014"/>
            <a:ext cx="9607502" cy="899034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lv-LV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ar elektronisko parakstu parakstīts </a:t>
            </a:r>
            <a:r>
              <a:rPr lang="lv-LV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uz e-pasta adresi </a:t>
            </a:r>
            <a:r>
              <a:rPr lang="lv-LV" u="sng" dirty="0">
                <a:latin typeface="SEB SansSerif" panose="00000500000000000000" pitchFamily="2" charset="0"/>
                <a:cs typeface="Arial" panose="020B0604020202020204" pitchFamily="34" charset="0"/>
              </a:rPr>
              <a:t>iedvesma@seb.lv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24616E-AD7B-4E5D-B262-79451D927022}"/>
              </a:ext>
            </a:extLst>
          </p:cNvPr>
          <p:cNvSpPr/>
          <p:nvPr/>
        </p:nvSpPr>
        <p:spPr>
          <a:xfrm flipV="1">
            <a:off x="493708" y="3391326"/>
            <a:ext cx="10410288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2BAE68-FE27-48B6-85C6-996FF4BF13D2}"/>
              </a:ext>
            </a:extLst>
          </p:cNvPr>
          <p:cNvSpPr/>
          <p:nvPr/>
        </p:nvSpPr>
        <p:spPr>
          <a:xfrm flipV="1">
            <a:off x="493708" y="4941694"/>
            <a:ext cx="10410288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9EF416-0ED1-46F9-B756-92876FF53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5868653" cy="1520825"/>
          </a:xfrm>
        </p:spPr>
        <p:txBody>
          <a:bodyPr/>
          <a:lstStyle/>
          <a:p>
            <a:r>
              <a:rPr lang="lv-LV" sz="36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Vērtēšana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07AD66-0D2F-4849-AFEF-C44354131C7F}"/>
              </a:ext>
            </a:extLst>
          </p:cNvPr>
          <p:cNvSpPr txBox="1">
            <a:spLocks/>
          </p:cNvSpPr>
          <p:nvPr/>
        </p:nvSpPr>
        <p:spPr>
          <a:xfrm>
            <a:off x="1439077" y="1520825"/>
            <a:ext cx="6182730" cy="2098999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24616E-AD7B-4E5D-B262-79451D927022}"/>
              </a:ext>
            </a:extLst>
          </p:cNvPr>
          <p:cNvSpPr/>
          <p:nvPr/>
        </p:nvSpPr>
        <p:spPr>
          <a:xfrm rot="5400000" flipV="1">
            <a:off x="1942586" y="3596965"/>
            <a:ext cx="4572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610B68-08F7-4B4F-B073-0F409E89D52E}"/>
              </a:ext>
            </a:extLst>
          </p:cNvPr>
          <p:cNvSpPr txBox="1">
            <a:spLocks/>
          </p:cNvSpPr>
          <p:nvPr/>
        </p:nvSpPr>
        <p:spPr>
          <a:xfrm>
            <a:off x="493709" y="2207720"/>
            <a:ext cx="3583569" cy="3015035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0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I </a:t>
            </a:r>
            <a:r>
              <a:rPr lang="en-US" sz="4000" b="1" dirty="0" err="1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kārta</a:t>
            </a:r>
            <a:endParaRPr lang="lv-LV" sz="4000" b="1" dirty="0">
              <a:solidFill>
                <a:schemeClr val="accent3"/>
              </a:solidFill>
              <a:latin typeface="SEB SansSerif" panose="000005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800" b="1" dirty="0">
                <a:latin typeface="SEB SansSerif" panose="00000500000000000000" pitchFamily="2" charset="0"/>
                <a:cs typeface="Arial" panose="020B0604020202020204" pitchFamily="34" charset="0"/>
              </a:rPr>
              <a:t>Pašvaldību pārstāvji:</a:t>
            </a:r>
          </a:p>
          <a:p>
            <a:pPr marL="0" indent="0">
              <a:buNone/>
            </a:pP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administratīvā projektu vērtēšana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DD2817E-E350-405A-AAB3-9F98FC10B69C}"/>
              </a:ext>
            </a:extLst>
          </p:cNvPr>
          <p:cNvSpPr txBox="1">
            <a:spLocks/>
          </p:cNvSpPr>
          <p:nvPr/>
        </p:nvSpPr>
        <p:spPr>
          <a:xfrm>
            <a:off x="4769873" y="2207720"/>
            <a:ext cx="3236470" cy="3015035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0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II </a:t>
            </a:r>
            <a:r>
              <a:rPr lang="en-US" sz="4000" b="1" dirty="0" err="1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kārta</a:t>
            </a:r>
            <a:endParaRPr lang="lv-LV" sz="4000" b="1" dirty="0">
              <a:solidFill>
                <a:schemeClr val="accent3"/>
              </a:solidFill>
              <a:latin typeface="SEB SansSerif" panose="000005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800" b="1" dirty="0">
                <a:latin typeface="SEB SansSerif" panose="00000500000000000000" pitchFamily="2" charset="0"/>
                <a:cs typeface="Arial" panose="020B0604020202020204" pitchFamily="34" charset="0"/>
              </a:rPr>
              <a:t>Žūrijas komisija:</a:t>
            </a:r>
          </a:p>
          <a:p>
            <a:pPr marL="0" indent="0">
              <a:buNone/>
            </a:pP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projektu satura vērtēšana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3196A3-9DF4-41AC-B5B1-B038F2D37127}"/>
              </a:ext>
            </a:extLst>
          </p:cNvPr>
          <p:cNvSpPr/>
          <p:nvPr/>
        </p:nvSpPr>
        <p:spPr>
          <a:xfrm rot="5400000" flipV="1">
            <a:off x="5848132" y="3596965"/>
            <a:ext cx="4572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12B3542-0BD0-4D9F-9920-6319EBBA9CCB}"/>
              </a:ext>
            </a:extLst>
          </p:cNvPr>
          <p:cNvSpPr txBox="1">
            <a:spLocks/>
          </p:cNvSpPr>
          <p:nvPr/>
        </p:nvSpPr>
        <p:spPr>
          <a:xfrm>
            <a:off x="8632669" y="2207720"/>
            <a:ext cx="3236470" cy="3015035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0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III </a:t>
            </a:r>
            <a:r>
              <a:rPr lang="en-US" sz="4000" b="1" dirty="0" err="1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kārta</a:t>
            </a:r>
            <a:endParaRPr lang="lv-LV" sz="4000" b="1" dirty="0">
              <a:solidFill>
                <a:schemeClr val="accent3"/>
              </a:solidFill>
              <a:latin typeface="SEB SansSerif" panose="000005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800" b="1" dirty="0">
                <a:latin typeface="SEB SansSerif" panose="00000500000000000000" pitchFamily="2" charset="0"/>
                <a:cs typeface="Arial" panose="020B0604020202020204" pitchFamily="34" charset="0"/>
              </a:rPr>
              <a:t>Žūrijas komisija:</a:t>
            </a:r>
          </a:p>
          <a:p>
            <a:pPr marL="0" indent="0">
              <a:buNone/>
            </a:pP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projektu prezentācijas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A7B474-EC1D-4CF6-8F9A-8D784BDAE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7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4D2040C-9B4F-4E8B-8FC4-1FE3F28312F0}"/>
              </a:ext>
            </a:extLst>
          </p:cNvPr>
          <p:cNvSpPr/>
          <p:nvPr/>
        </p:nvSpPr>
        <p:spPr>
          <a:xfrm>
            <a:off x="-2" y="0"/>
            <a:ext cx="4567238" cy="456723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3960403" cy="1520825"/>
          </a:xfrm>
        </p:spPr>
        <p:txBody>
          <a:bodyPr/>
          <a:lstStyle/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Žūrijas komisija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F06112A-944B-4472-9FB9-85BAE7036675}"/>
              </a:ext>
            </a:extLst>
          </p:cNvPr>
          <p:cNvSpPr txBox="1">
            <a:spLocks/>
          </p:cNvSpPr>
          <p:nvPr/>
        </p:nvSpPr>
        <p:spPr>
          <a:xfrm>
            <a:off x="4797596" y="1444420"/>
            <a:ext cx="3740170" cy="5190441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SEB banka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sz="2000" dirty="0" err="1">
                <a:latin typeface="SEB SansSerif" panose="00000500000000000000" pitchFamily="2" charset="0"/>
                <a:cs typeface="Arial" panose="020B0604020202020204" pitchFamily="34" charset="0"/>
              </a:rPr>
              <a:t>Altum</a:t>
            </a:r>
            <a:endParaRPr lang="lv-LV" sz="2000" dirty="0">
              <a:latin typeface="SEB SansSerif" panose="000005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LTRK 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Jūrmalas Biznesa inkubators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Ogres biznesa inkubators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Ķekavas novada Uzņēmēju padome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Stopiņu novada Uzņēmēju biedrība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D4681FDB-3502-482D-B1D6-EEFF4EC1EF15}"/>
              </a:ext>
            </a:extLst>
          </p:cNvPr>
          <p:cNvSpPr txBox="1">
            <a:spLocks/>
          </p:cNvSpPr>
          <p:nvPr/>
        </p:nvSpPr>
        <p:spPr>
          <a:xfrm>
            <a:off x="8768126" y="1444420"/>
            <a:ext cx="3013666" cy="5108261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Mārupes novada Uzņēmējdarbības atbalsta konsultatīvā padome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Olaines novada Uzņēmējdarbības atbalsta centrs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Siguldas novada Uzņēmēju konsultatīvā padome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pa vienam pārstāvim no katras pašvaldības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BCBA9ACE-1318-41D3-971B-6BED558841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60025" y="2111274"/>
            <a:ext cx="1681981" cy="1699376"/>
            <a:chOff x="1006" y="1531"/>
            <a:chExt cx="1257" cy="1270"/>
          </a:xfrm>
          <a:solidFill>
            <a:schemeClr val="bg1"/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FA718A6-E49D-48E6-AE23-4EF01A9B7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4" y="1531"/>
              <a:ext cx="202" cy="201"/>
            </a:xfrm>
            <a:custGeom>
              <a:avLst/>
              <a:gdLst>
                <a:gd name="T0" fmla="*/ 261 w 604"/>
                <a:gd name="T1" fmla="*/ 76 h 604"/>
                <a:gd name="T2" fmla="*/ 186 w 604"/>
                <a:gd name="T3" fmla="*/ 104 h 604"/>
                <a:gd name="T4" fmla="*/ 126 w 604"/>
                <a:gd name="T5" fmla="*/ 154 h 604"/>
                <a:gd name="T6" fmla="*/ 87 w 604"/>
                <a:gd name="T7" fmla="*/ 222 h 604"/>
                <a:gd name="T8" fmla="*/ 72 w 604"/>
                <a:gd name="T9" fmla="*/ 302 h 604"/>
                <a:gd name="T10" fmla="*/ 87 w 604"/>
                <a:gd name="T11" fmla="*/ 383 h 604"/>
                <a:gd name="T12" fmla="*/ 126 w 604"/>
                <a:gd name="T13" fmla="*/ 449 h 604"/>
                <a:gd name="T14" fmla="*/ 186 w 604"/>
                <a:gd name="T15" fmla="*/ 500 h 604"/>
                <a:gd name="T16" fmla="*/ 261 w 604"/>
                <a:gd name="T17" fmla="*/ 527 h 604"/>
                <a:gd name="T18" fmla="*/ 343 w 604"/>
                <a:gd name="T19" fmla="*/ 527 h 604"/>
                <a:gd name="T20" fmla="*/ 418 w 604"/>
                <a:gd name="T21" fmla="*/ 500 h 604"/>
                <a:gd name="T22" fmla="*/ 478 w 604"/>
                <a:gd name="T23" fmla="*/ 449 h 604"/>
                <a:gd name="T24" fmla="*/ 517 w 604"/>
                <a:gd name="T25" fmla="*/ 383 h 604"/>
                <a:gd name="T26" fmla="*/ 532 w 604"/>
                <a:gd name="T27" fmla="*/ 302 h 604"/>
                <a:gd name="T28" fmla="*/ 517 w 604"/>
                <a:gd name="T29" fmla="*/ 222 h 604"/>
                <a:gd name="T30" fmla="*/ 478 w 604"/>
                <a:gd name="T31" fmla="*/ 154 h 604"/>
                <a:gd name="T32" fmla="*/ 418 w 604"/>
                <a:gd name="T33" fmla="*/ 104 h 604"/>
                <a:gd name="T34" fmla="*/ 343 w 604"/>
                <a:gd name="T35" fmla="*/ 76 h 604"/>
                <a:gd name="T36" fmla="*/ 302 w 604"/>
                <a:gd name="T37" fmla="*/ 0 h 604"/>
                <a:gd name="T38" fmla="*/ 389 w 604"/>
                <a:gd name="T39" fmla="*/ 12 h 604"/>
                <a:gd name="T40" fmla="*/ 467 w 604"/>
                <a:gd name="T41" fmla="*/ 48 h 604"/>
                <a:gd name="T42" fmla="*/ 530 w 604"/>
                <a:gd name="T43" fmla="*/ 104 h 604"/>
                <a:gd name="T44" fmla="*/ 576 w 604"/>
                <a:gd name="T45" fmla="*/ 175 h 604"/>
                <a:gd name="T46" fmla="*/ 600 w 604"/>
                <a:gd name="T47" fmla="*/ 258 h 604"/>
                <a:gd name="T48" fmla="*/ 600 w 604"/>
                <a:gd name="T49" fmla="*/ 347 h 604"/>
                <a:gd name="T50" fmla="*/ 576 w 604"/>
                <a:gd name="T51" fmla="*/ 430 h 604"/>
                <a:gd name="T52" fmla="*/ 530 w 604"/>
                <a:gd name="T53" fmla="*/ 500 h 604"/>
                <a:gd name="T54" fmla="*/ 467 w 604"/>
                <a:gd name="T55" fmla="*/ 555 h 604"/>
                <a:gd name="T56" fmla="*/ 389 w 604"/>
                <a:gd name="T57" fmla="*/ 591 h 604"/>
                <a:gd name="T58" fmla="*/ 302 w 604"/>
                <a:gd name="T59" fmla="*/ 604 h 604"/>
                <a:gd name="T60" fmla="*/ 215 w 604"/>
                <a:gd name="T61" fmla="*/ 591 h 604"/>
                <a:gd name="T62" fmla="*/ 137 w 604"/>
                <a:gd name="T63" fmla="*/ 555 h 604"/>
                <a:gd name="T64" fmla="*/ 74 w 604"/>
                <a:gd name="T65" fmla="*/ 500 h 604"/>
                <a:gd name="T66" fmla="*/ 28 w 604"/>
                <a:gd name="T67" fmla="*/ 430 h 604"/>
                <a:gd name="T68" fmla="*/ 4 w 604"/>
                <a:gd name="T69" fmla="*/ 347 h 604"/>
                <a:gd name="T70" fmla="*/ 4 w 604"/>
                <a:gd name="T71" fmla="*/ 258 h 604"/>
                <a:gd name="T72" fmla="*/ 28 w 604"/>
                <a:gd name="T73" fmla="*/ 175 h 604"/>
                <a:gd name="T74" fmla="*/ 74 w 604"/>
                <a:gd name="T75" fmla="*/ 104 h 604"/>
                <a:gd name="T76" fmla="*/ 137 w 604"/>
                <a:gd name="T77" fmla="*/ 48 h 604"/>
                <a:gd name="T78" fmla="*/ 215 w 604"/>
                <a:gd name="T79" fmla="*/ 12 h 604"/>
                <a:gd name="T80" fmla="*/ 302 w 604"/>
                <a:gd name="T81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4" h="604">
                  <a:moveTo>
                    <a:pt x="302" y="72"/>
                  </a:moveTo>
                  <a:lnTo>
                    <a:pt x="261" y="76"/>
                  </a:lnTo>
                  <a:lnTo>
                    <a:pt x="222" y="87"/>
                  </a:lnTo>
                  <a:lnTo>
                    <a:pt x="186" y="104"/>
                  </a:lnTo>
                  <a:lnTo>
                    <a:pt x="153" y="126"/>
                  </a:lnTo>
                  <a:lnTo>
                    <a:pt x="126" y="154"/>
                  </a:lnTo>
                  <a:lnTo>
                    <a:pt x="104" y="186"/>
                  </a:lnTo>
                  <a:lnTo>
                    <a:pt x="87" y="222"/>
                  </a:lnTo>
                  <a:lnTo>
                    <a:pt x="75" y="260"/>
                  </a:lnTo>
                  <a:lnTo>
                    <a:pt x="72" y="302"/>
                  </a:lnTo>
                  <a:lnTo>
                    <a:pt x="75" y="343"/>
                  </a:lnTo>
                  <a:lnTo>
                    <a:pt x="87" y="383"/>
                  </a:lnTo>
                  <a:lnTo>
                    <a:pt x="104" y="417"/>
                  </a:lnTo>
                  <a:lnTo>
                    <a:pt x="126" y="449"/>
                  </a:lnTo>
                  <a:lnTo>
                    <a:pt x="153" y="478"/>
                  </a:lnTo>
                  <a:lnTo>
                    <a:pt x="186" y="500"/>
                  </a:lnTo>
                  <a:lnTo>
                    <a:pt x="222" y="518"/>
                  </a:lnTo>
                  <a:lnTo>
                    <a:pt x="261" y="527"/>
                  </a:lnTo>
                  <a:lnTo>
                    <a:pt x="302" y="531"/>
                  </a:lnTo>
                  <a:lnTo>
                    <a:pt x="343" y="527"/>
                  </a:lnTo>
                  <a:lnTo>
                    <a:pt x="382" y="518"/>
                  </a:lnTo>
                  <a:lnTo>
                    <a:pt x="418" y="500"/>
                  </a:lnTo>
                  <a:lnTo>
                    <a:pt x="451" y="478"/>
                  </a:lnTo>
                  <a:lnTo>
                    <a:pt x="478" y="449"/>
                  </a:lnTo>
                  <a:lnTo>
                    <a:pt x="500" y="417"/>
                  </a:lnTo>
                  <a:lnTo>
                    <a:pt x="517" y="383"/>
                  </a:lnTo>
                  <a:lnTo>
                    <a:pt x="529" y="343"/>
                  </a:lnTo>
                  <a:lnTo>
                    <a:pt x="532" y="302"/>
                  </a:lnTo>
                  <a:lnTo>
                    <a:pt x="529" y="260"/>
                  </a:lnTo>
                  <a:lnTo>
                    <a:pt x="517" y="222"/>
                  </a:lnTo>
                  <a:lnTo>
                    <a:pt x="500" y="186"/>
                  </a:lnTo>
                  <a:lnTo>
                    <a:pt x="478" y="154"/>
                  </a:lnTo>
                  <a:lnTo>
                    <a:pt x="451" y="126"/>
                  </a:lnTo>
                  <a:lnTo>
                    <a:pt x="418" y="104"/>
                  </a:lnTo>
                  <a:lnTo>
                    <a:pt x="382" y="87"/>
                  </a:lnTo>
                  <a:lnTo>
                    <a:pt x="343" y="76"/>
                  </a:lnTo>
                  <a:lnTo>
                    <a:pt x="302" y="72"/>
                  </a:lnTo>
                  <a:close/>
                  <a:moveTo>
                    <a:pt x="302" y="0"/>
                  </a:moveTo>
                  <a:lnTo>
                    <a:pt x="347" y="4"/>
                  </a:lnTo>
                  <a:lnTo>
                    <a:pt x="389" y="12"/>
                  </a:lnTo>
                  <a:lnTo>
                    <a:pt x="430" y="28"/>
                  </a:lnTo>
                  <a:lnTo>
                    <a:pt x="467" y="48"/>
                  </a:lnTo>
                  <a:lnTo>
                    <a:pt x="500" y="74"/>
                  </a:lnTo>
                  <a:lnTo>
                    <a:pt x="530" y="104"/>
                  </a:lnTo>
                  <a:lnTo>
                    <a:pt x="556" y="137"/>
                  </a:lnTo>
                  <a:lnTo>
                    <a:pt x="576" y="175"/>
                  </a:lnTo>
                  <a:lnTo>
                    <a:pt x="590" y="214"/>
                  </a:lnTo>
                  <a:lnTo>
                    <a:pt x="600" y="258"/>
                  </a:lnTo>
                  <a:lnTo>
                    <a:pt x="604" y="302"/>
                  </a:lnTo>
                  <a:lnTo>
                    <a:pt x="600" y="347"/>
                  </a:lnTo>
                  <a:lnTo>
                    <a:pt x="590" y="389"/>
                  </a:lnTo>
                  <a:lnTo>
                    <a:pt x="576" y="430"/>
                  </a:lnTo>
                  <a:lnTo>
                    <a:pt x="555" y="467"/>
                  </a:lnTo>
                  <a:lnTo>
                    <a:pt x="530" y="500"/>
                  </a:lnTo>
                  <a:lnTo>
                    <a:pt x="500" y="530"/>
                  </a:lnTo>
                  <a:lnTo>
                    <a:pt x="467" y="555"/>
                  </a:lnTo>
                  <a:lnTo>
                    <a:pt x="430" y="576"/>
                  </a:lnTo>
                  <a:lnTo>
                    <a:pt x="389" y="591"/>
                  </a:lnTo>
                  <a:lnTo>
                    <a:pt x="347" y="601"/>
                  </a:lnTo>
                  <a:lnTo>
                    <a:pt x="302" y="604"/>
                  </a:lnTo>
                  <a:lnTo>
                    <a:pt x="257" y="601"/>
                  </a:lnTo>
                  <a:lnTo>
                    <a:pt x="215" y="591"/>
                  </a:lnTo>
                  <a:lnTo>
                    <a:pt x="174" y="576"/>
                  </a:lnTo>
                  <a:lnTo>
                    <a:pt x="137" y="555"/>
                  </a:lnTo>
                  <a:lnTo>
                    <a:pt x="104" y="530"/>
                  </a:lnTo>
                  <a:lnTo>
                    <a:pt x="74" y="500"/>
                  </a:lnTo>
                  <a:lnTo>
                    <a:pt x="48" y="467"/>
                  </a:lnTo>
                  <a:lnTo>
                    <a:pt x="28" y="430"/>
                  </a:lnTo>
                  <a:lnTo>
                    <a:pt x="14" y="389"/>
                  </a:lnTo>
                  <a:lnTo>
                    <a:pt x="4" y="347"/>
                  </a:lnTo>
                  <a:lnTo>
                    <a:pt x="0" y="302"/>
                  </a:lnTo>
                  <a:lnTo>
                    <a:pt x="4" y="258"/>
                  </a:lnTo>
                  <a:lnTo>
                    <a:pt x="14" y="214"/>
                  </a:lnTo>
                  <a:lnTo>
                    <a:pt x="28" y="175"/>
                  </a:lnTo>
                  <a:lnTo>
                    <a:pt x="48" y="137"/>
                  </a:lnTo>
                  <a:lnTo>
                    <a:pt x="74" y="104"/>
                  </a:lnTo>
                  <a:lnTo>
                    <a:pt x="104" y="74"/>
                  </a:lnTo>
                  <a:lnTo>
                    <a:pt x="137" y="48"/>
                  </a:lnTo>
                  <a:lnTo>
                    <a:pt x="174" y="28"/>
                  </a:lnTo>
                  <a:lnTo>
                    <a:pt x="215" y="12"/>
                  </a:lnTo>
                  <a:lnTo>
                    <a:pt x="257" y="4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15807D6-EC68-44BA-BC1D-89BB218F29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" y="1956"/>
              <a:ext cx="516" cy="841"/>
            </a:xfrm>
            <a:custGeom>
              <a:avLst/>
              <a:gdLst>
                <a:gd name="T0" fmla="*/ 72 w 1546"/>
                <a:gd name="T1" fmla="*/ 72 h 2524"/>
                <a:gd name="T2" fmla="*/ 72 w 1546"/>
                <a:gd name="T3" fmla="*/ 2452 h 2524"/>
                <a:gd name="T4" fmla="*/ 1474 w 1546"/>
                <a:gd name="T5" fmla="*/ 2452 h 2524"/>
                <a:gd name="T6" fmla="*/ 1474 w 1546"/>
                <a:gd name="T7" fmla="*/ 72 h 2524"/>
                <a:gd name="T8" fmla="*/ 72 w 1546"/>
                <a:gd name="T9" fmla="*/ 72 h 2524"/>
                <a:gd name="T10" fmla="*/ 36 w 1546"/>
                <a:gd name="T11" fmla="*/ 0 h 2524"/>
                <a:gd name="T12" fmla="*/ 1510 w 1546"/>
                <a:gd name="T13" fmla="*/ 0 h 2524"/>
                <a:gd name="T14" fmla="*/ 1523 w 1546"/>
                <a:gd name="T15" fmla="*/ 3 h 2524"/>
                <a:gd name="T16" fmla="*/ 1536 w 1546"/>
                <a:gd name="T17" fmla="*/ 11 h 2524"/>
                <a:gd name="T18" fmla="*/ 1543 w 1546"/>
                <a:gd name="T19" fmla="*/ 22 h 2524"/>
                <a:gd name="T20" fmla="*/ 1546 w 1546"/>
                <a:gd name="T21" fmla="*/ 36 h 2524"/>
                <a:gd name="T22" fmla="*/ 1546 w 1546"/>
                <a:gd name="T23" fmla="*/ 2488 h 2524"/>
                <a:gd name="T24" fmla="*/ 1543 w 1546"/>
                <a:gd name="T25" fmla="*/ 2501 h 2524"/>
                <a:gd name="T26" fmla="*/ 1536 w 1546"/>
                <a:gd name="T27" fmla="*/ 2514 h 2524"/>
                <a:gd name="T28" fmla="*/ 1525 w 1546"/>
                <a:gd name="T29" fmla="*/ 2521 h 2524"/>
                <a:gd name="T30" fmla="*/ 1510 w 1546"/>
                <a:gd name="T31" fmla="*/ 2524 h 2524"/>
                <a:gd name="T32" fmla="*/ 36 w 1546"/>
                <a:gd name="T33" fmla="*/ 2524 h 2524"/>
                <a:gd name="T34" fmla="*/ 21 w 1546"/>
                <a:gd name="T35" fmla="*/ 2521 h 2524"/>
                <a:gd name="T36" fmla="*/ 10 w 1546"/>
                <a:gd name="T37" fmla="*/ 2514 h 2524"/>
                <a:gd name="T38" fmla="*/ 3 w 1546"/>
                <a:gd name="T39" fmla="*/ 2501 h 2524"/>
                <a:gd name="T40" fmla="*/ 0 w 1546"/>
                <a:gd name="T41" fmla="*/ 2488 h 2524"/>
                <a:gd name="T42" fmla="*/ 0 w 1546"/>
                <a:gd name="T43" fmla="*/ 36 h 2524"/>
                <a:gd name="T44" fmla="*/ 3 w 1546"/>
                <a:gd name="T45" fmla="*/ 22 h 2524"/>
                <a:gd name="T46" fmla="*/ 10 w 1546"/>
                <a:gd name="T47" fmla="*/ 11 h 2524"/>
                <a:gd name="T48" fmla="*/ 21 w 1546"/>
                <a:gd name="T49" fmla="*/ 3 h 2524"/>
                <a:gd name="T50" fmla="*/ 36 w 1546"/>
                <a:gd name="T51" fmla="*/ 0 h 2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6" h="2524">
                  <a:moveTo>
                    <a:pt x="72" y="72"/>
                  </a:moveTo>
                  <a:lnTo>
                    <a:pt x="72" y="2452"/>
                  </a:lnTo>
                  <a:lnTo>
                    <a:pt x="1474" y="2452"/>
                  </a:lnTo>
                  <a:lnTo>
                    <a:pt x="1474" y="72"/>
                  </a:lnTo>
                  <a:lnTo>
                    <a:pt x="72" y="72"/>
                  </a:lnTo>
                  <a:close/>
                  <a:moveTo>
                    <a:pt x="36" y="0"/>
                  </a:moveTo>
                  <a:lnTo>
                    <a:pt x="1510" y="0"/>
                  </a:lnTo>
                  <a:lnTo>
                    <a:pt x="1523" y="3"/>
                  </a:lnTo>
                  <a:lnTo>
                    <a:pt x="1536" y="11"/>
                  </a:lnTo>
                  <a:lnTo>
                    <a:pt x="1543" y="22"/>
                  </a:lnTo>
                  <a:lnTo>
                    <a:pt x="1546" y="36"/>
                  </a:lnTo>
                  <a:lnTo>
                    <a:pt x="1546" y="2488"/>
                  </a:lnTo>
                  <a:lnTo>
                    <a:pt x="1543" y="2501"/>
                  </a:lnTo>
                  <a:lnTo>
                    <a:pt x="1536" y="2514"/>
                  </a:lnTo>
                  <a:lnTo>
                    <a:pt x="1525" y="2521"/>
                  </a:lnTo>
                  <a:lnTo>
                    <a:pt x="1510" y="2524"/>
                  </a:lnTo>
                  <a:lnTo>
                    <a:pt x="36" y="2524"/>
                  </a:lnTo>
                  <a:lnTo>
                    <a:pt x="21" y="2521"/>
                  </a:lnTo>
                  <a:lnTo>
                    <a:pt x="10" y="2514"/>
                  </a:lnTo>
                  <a:lnTo>
                    <a:pt x="3" y="2501"/>
                  </a:lnTo>
                  <a:lnTo>
                    <a:pt x="0" y="2488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1"/>
                  </a:lnTo>
                  <a:lnTo>
                    <a:pt x="21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A741408-BC56-4A3B-9D17-E9F03AEAEC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0" y="2396"/>
              <a:ext cx="201" cy="201"/>
            </a:xfrm>
            <a:custGeom>
              <a:avLst/>
              <a:gdLst>
                <a:gd name="T0" fmla="*/ 264 w 604"/>
                <a:gd name="T1" fmla="*/ 76 h 604"/>
                <a:gd name="T2" fmla="*/ 188 w 604"/>
                <a:gd name="T3" fmla="*/ 103 h 604"/>
                <a:gd name="T4" fmla="*/ 128 w 604"/>
                <a:gd name="T5" fmla="*/ 152 h 604"/>
                <a:gd name="T6" fmla="*/ 88 w 604"/>
                <a:gd name="T7" fmla="*/ 220 h 604"/>
                <a:gd name="T8" fmla="*/ 72 w 604"/>
                <a:gd name="T9" fmla="*/ 300 h 604"/>
                <a:gd name="T10" fmla="*/ 86 w 604"/>
                <a:gd name="T11" fmla="*/ 380 h 604"/>
                <a:gd name="T12" fmla="*/ 125 w 604"/>
                <a:gd name="T13" fmla="*/ 448 h 604"/>
                <a:gd name="T14" fmla="*/ 185 w 604"/>
                <a:gd name="T15" fmla="*/ 499 h 604"/>
                <a:gd name="T16" fmla="*/ 259 w 604"/>
                <a:gd name="T17" fmla="*/ 527 h 604"/>
                <a:gd name="T18" fmla="*/ 341 w 604"/>
                <a:gd name="T19" fmla="*/ 529 h 604"/>
                <a:gd name="T20" fmla="*/ 416 w 604"/>
                <a:gd name="T21" fmla="*/ 501 h 604"/>
                <a:gd name="T22" fmla="*/ 477 w 604"/>
                <a:gd name="T23" fmla="*/ 452 h 604"/>
                <a:gd name="T24" fmla="*/ 517 w 604"/>
                <a:gd name="T25" fmla="*/ 385 h 604"/>
                <a:gd name="T26" fmla="*/ 533 w 604"/>
                <a:gd name="T27" fmla="*/ 305 h 604"/>
                <a:gd name="T28" fmla="*/ 529 w 604"/>
                <a:gd name="T29" fmla="*/ 261 h 604"/>
                <a:gd name="T30" fmla="*/ 502 w 604"/>
                <a:gd name="T31" fmla="*/ 187 h 604"/>
                <a:gd name="T32" fmla="*/ 451 w 604"/>
                <a:gd name="T33" fmla="*/ 128 h 604"/>
                <a:gd name="T34" fmla="*/ 384 w 604"/>
                <a:gd name="T35" fmla="*/ 88 h 604"/>
                <a:gd name="T36" fmla="*/ 305 w 604"/>
                <a:gd name="T37" fmla="*/ 73 h 604"/>
                <a:gd name="T38" fmla="*/ 300 w 604"/>
                <a:gd name="T39" fmla="*/ 0 h 604"/>
                <a:gd name="T40" fmla="*/ 388 w 604"/>
                <a:gd name="T41" fmla="*/ 12 h 604"/>
                <a:gd name="T42" fmla="*/ 465 w 604"/>
                <a:gd name="T43" fmla="*/ 48 h 604"/>
                <a:gd name="T44" fmla="*/ 529 w 604"/>
                <a:gd name="T45" fmla="*/ 103 h 604"/>
                <a:gd name="T46" fmla="*/ 575 w 604"/>
                <a:gd name="T47" fmla="*/ 173 h 604"/>
                <a:gd name="T48" fmla="*/ 601 w 604"/>
                <a:gd name="T49" fmla="*/ 255 h 604"/>
                <a:gd name="T50" fmla="*/ 604 w 604"/>
                <a:gd name="T51" fmla="*/ 302 h 604"/>
                <a:gd name="T52" fmla="*/ 592 w 604"/>
                <a:gd name="T53" fmla="*/ 389 h 604"/>
                <a:gd name="T54" fmla="*/ 556 w 604"/>
                <a:gd name="T55" fmla="*/ 467 h 604"/>
                <a:gd name="T56" fmla="*/ 502 w 604"/>
                <a:gd name="T57" fmla="*/ 530 h 604"/>
                <a:gd name="T58" fmla="*/ 431 w 604"/>
                <a:gd name="T59" fmla="*/ 576 h 604"/>
                <a:gd name="T60" fmla="*/ 349 w 604"/>
                <a:gd name="T61" fmla="*/ 601 h 604"/>
                <a:gd name="T62" fmla="*/ 260 w 604"/>
                <a:gd name="T63" fmla="*/ 602 h 604"/>
                <a:gd name="T64" fmla="*/ 177 w 604"/>
                <a:gd name="T65" fmla="*/ 577 h 604"/>
                <a:gd name="T66" fmla="*/ 106 w 604"/>
                <a:gd name="T67" fmla="*/ 531 h 604"/>
                <a:gd name="T68" fmla="*/ 51 w 604"/>
                <a:gd name="T69" fmla="*/ 469 h 604"/>
                <a:gd name="T70" fmla="*/ 14 w 604"/>
                <a:gd name="T71" fmla="*/ 391 h 604"/>
                <a:gd name="T72" fmla="*/ 0 w 604"/>
                <a:gd name="T73" fmla="*/ 305 h 604"/>
                <a:gd name="T74" fmla="*/ 13 w 604"/>
                <a:gd name="T75" fmla="*/ 218 h 604"/>
                <a:gd name="T76" fmla="*/ 47 w 604"/>
                <a:gd name="T77" fmla="*/ 140 h 604"/>
                <a:gd name="T78" fmla="*/ 103 w 604"/>
                <a:gd name="T79" fmla="*/ 76 h 604"/>
                <a:gd name="T80" fmla="*/ 172 w 604"/>
                <a:gd name="T81" fmla="*/ 30 h 604"/>
                <a:gd name="T82" fmla="*/ 255 w 604"/>
                <a:gd name="T83" fmla="*/ 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4" h="604">
                  <a:moveTo>
                    <a:pt x="305" y="73"/>
                  </a:moveTo>
                  <a:lnTo>
                    <a:pt x="264" y="76"/>
                  </a:lnTo>
                  <a:lnTo>
                    <a:pt x="224" y="87"/>
                  </a:lnTo>
                  <a:lnTo>
                    <a:pt x="188" y="103"/>
                  </a:lnTo>
                  <a:lnTo>
                    <a:pt x="156" y="125"/>
                  </a:lnTo>
                  <a:lnTo>
                    <a:pt x="128" y="152"/>
                  </a:lnTo>
                  <a:lnTo>
                    <a:pt x="106" y="184"/>
                  </a:lnTo>
                  <a:lnTo>
                    <a:pt x="88" y="220"/>
                  </a:lnTo>
                  <a:lnTo>
                    <a:pt x="77" y="259"/>
                  </a:lnTo>
                  <a:lnTo>
                    <a:pt x="72" y="300"/>
                  </a:lnTo>
                  <a:lnTo>
                    <a:pt x="76" y="342"/>
                  </a:lnTo>
                  <a:lnTo>
                    <a:pt x="86" y="380"/>
                  </a:lnTo>
                  <a:lnTo>
                    <a:pt x="103" y="416"/>
                  </a:lnTo>
                  <a:lnTo>
                    <a:pt x="125" y="448"/>
                  </a:lnTo>
                  <a:lnTo>
                    <a:pt x="153" y="477"/>
                  </a:lnTo>
                  <a:lnTo>
                    <a:pt x="185" y="499"/>
                  </a:lnTo>
                  <a:lnTo>
                    <a:pt x="219" y="516"/>
                  </a:lnTo>
                  <a:lnTo>
                    <a:pt x="259" y="527"/>
                  </a:lnTo>
                  <a:lnTo>
                    <a:pt x="300" y="532"/>
                  </a:lnTo>
                  <a:lnTo>
                    <a:pt x="341" y="529"/>
                  </a:lnTo>
                  <a:lnTo>
                    <a:pt x="380" y="519"/>
                  </a:lnTo>
                  <a:lnTo>
                    <a:pt x="416" y="501"/>
                  </a:lnTo>
                  <a:lnTo>
                    <a:pt x="448" y="479"/>
                  </a:lnTo>
                  <a:lnTo>
                    <a:pt x="477" y="452"/>
                  </a:lnTo>
                  <a:lnTo>
                    <a:pt x="499" y="421"/>
                  </a:lnTo>
                  <a:lnTo>
                    <a:pt x="517" y="385"/>
                  </a:lnTo>
                  <a:lnTo>
                    <a:pt x="528" y="345"/>
                  </a:lnTo>
                  <a:lnTo>
                    <a:pt x="533" y="305"/>
                  </a:lnTo>
                  <a:lnTo>
                    <a:pt x="533" y="302"/>
                  </a:lnTo>
                  <a:lnTo>
                    <a:pt x="529" y="261"/>
                  </a:lnTo>
                  <a:lnTo>
                    <a:pt x="518" y="223"/>
                  </a:lnTo>
                  <a:lnTo>
                    <a:pt x="502" y="187"/>
                  </a:lnTo>
                  <a:lnTo>
                    <a:pt x="478" y="156"/>
                  </a:lnTo>
                  <a:lnTo>
                    <a:pt x="451" y="128"/>
                  </a:lnTo>
                  <a:lnTo>
                    <a:pt x="420" y="105"/>
                  </a:lnTo>
                  <a:lnTo>
                    <a:pt x="384" y="88"/>
                  </a:lnTo>
                  <a:lnTo>
                    <a:pt x="346" y="78"/>
                  </a:lnTo>
                  <a:lnTo>
                    <a:pt x="305" y="73"/>
                  </a:lnTo>
                  <a:lnTo>
                    <a:pt x="305" y="73"/>
                  </a:lnTo>
                  <a:close/>
                  <a:moveTo>
                    <a:pt x="300" y="0"/>
                  </a:moveTo>
                  <a:lnTo>
                    <a:pt x="344" y="4"/>
                  </a:lnTo>
                  <a:lnTo>
                    <a:pt x="388" y="12"/>
                  </a:lnTo>
                  <a:lnTo>
                    <a:pt x="427" y="27"/>
                  </a:lnTo>
                  <a:lnTo>
                    <a:pt x="465" y="48"/>
                  </a:lnTo>
                  <a:lnTo>
                    <a:pt x="498" y="73"/>
                  </a:lnTo>
                  <a:lnTo>
                    <a:pt x="529" y="103"/>
                  </a:lnTo>
                  <a:lnTo>
                    <a:pt x="554" y="136"/>
                  </a:lnTo>
                  <a:lnTo>
                    <a:pt x="575" y="173"/>
                  </a:lnTo>
                  <a:lnTo>
                    <a:pt x="591" y="213"/>
                  </a:lnTo>
                  <a:lnTo>
                    <a:pt x="601" y="255"/>
                  </a:lnTo>
                  <a:lnTo>
                    <a:pt x="604" y="300"/>
                  </a:lnTo>
                  <a:lnTo>
                    <a:pt x="604" y="302"/>
                  </a:lnTo>
                  <a:lnTo>
                    <a:pt x="601" y="347"/>
                  </a:lnTo>
                  <a:lnTo>
                    <a:pt x="592" y="389"/>
                  </a:lnTo>
                  <a:lnTo>
                    <a:pt x="577" y="430"/>
                  </a:lnTo>
                  <a:lnTo>
                    <a:pt x="556" y="467"/>
                  </a:lnTo>
                  <a:lnTo>
                    <a:pt x="531" y="500"/>
                  </a:lnTo>
                  <a:lnTo>
                    <a:pt x="502" y="530"/>
                  </a:lnTo>
                  <a:lnTo>
                    <a:pt x="468" y="555"/>
                  </a:lnTo>
                  <a:lnTo>
                    <a:pt x="431" y="576"/>
                  </a:lnTo>
                  <a:lnTo>
                    <a:pt x="392" y="591"/>
                  </a:lnTo>
                  <a:lnTo>
                    <a:pt x="349" y="601"/>
                  </a:lnTo>
                  <a:lnTo>
                    <a:pt x="305" y="604"/>
                  </a:lnTo>
                  <a:lnTo>
                    <a:pt x="260" y="602"/>
                  </a:lnTo>
                  <a:lnTo>
                    <a:pt x="217" y="592"/>
                  </a:lnTo>
                  <a:lnTo>
                    <a:pt x="177" y="577"/>
                  </a:lnTo>
                  <a:lnTo>
                    <a:pt x="140" y="557"/>
                  </a:lnTo>
                  <a:lnTo>
                    <a:pt x="106" y="531"/>
                  </a:lnTo>
                  <a:lnTo>
                    <a:pt x="76" y="503"/>
                  </a:lnTo>
                  <a:lnTo>
                    <a:pt x="51" y="469"/>
                  </a:lnTo>
                  <a:lnTo>
                    <a:pt x="30" y="432"/>
                  </a:lnTo>
                  <a:lnTo>
                    <a:pt x="14" y="391"/>
                  </a:lnTo>
                  <a:lnTo>
                    <a:pt x="4" y="349"/>
                  </a:lnTo>
                  <a:lnTo>
                    <a:pt x="0" y="305"/>
                  </a:lnTo>
                  <a:lnTo>
                    <a:pt x="4" y="260"/>
                  </a:lnTo>
                  <a:lnTo>
                    <a:pt x="13" y="218"/>
                  </a:lnTo>
                  <a:lnTo>
                    <a:pt x="27" y="177"/>
                  </a:lnTo>
                  <a:lnTo>
                    <a:pt x="47" y="140"/>
                  </a:lnTo>
                  <a:lnTo>
                    <a:pt x="73" y="106"/>
                  </a:lnTo>
                  <a:lnTo>
                    <a:pt x="103" y="76"/>
                  </a:lnTo>
                  <a:lnTo>
                    <a:pt x="136" y="51"/>
                  </a:lnTo>
                  <a:lnTo>
                    <a:pt x="172" y="30"/>
                  </a:lnTo>
                  <a:lnTo>
                    <a:pt x="213" y="14"/>
                  </a:lnTo>
                  <a:lnTo>
                    <a:pt x="255" y="4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FF85FFF-EFEB-4362-AA3C-A0502926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2665"/>
              <a:ext cx="291" cy="136"/>
            </a:xfrm>
            <a:custGeom>
              <a:avLst/>
              <a:gdLst>
                <a:gd name="T0" fmla="*/ 295 w 872"/>
                <a:gd name="T1" fmla="*/ 0 h 407"/>
                <a:gd name="T2" fmla="*/ 577 w 872"/>
                <a:gd name="T3" fmla="*/ 0 h 407"/>
                <a:gd name="T4" fmla="*/ 625 w 872"/>
                <a:gd name="T5" fmla="*/ 4 h 407"/>
                <a:gd name="T6" fmla="*/ 671 w 872"/>
                <a:gd name="T7" fmla="*/ 16 h 407"/>
                <a:gd name="T8" fmla="*/ 713 w 872"/>
                <a:gd name="T9" fmla="*/ 34 h 407"/>
                <a:gd name="T10" fmla="*/ 752 w 872"/>
                <a:gd name="T11" fmla="*/ 59 h 407"/>
                <a:gd name="T12" fmla="*/ 786 w 872"/>
                <a:gd name="T13" fmla="*/ 89 h 407"/>
                <a:gd name="T14" fmla="*/ 816 w 872"/>
                <a:gd name="T15" fmla="*/ 123 h 407"/>
                <a:gd name="T16" fmla="*/ 839 w 872"/>
                <a:gd name="T17" fmla="*/ 163 h 407"/>
                <a:gd name="T18" fmla="*/ 857 w 872"/>
                <a:gd name="T19" fmla="*/ 206 h 407"/>
                <a:gd name="T20" fmla="*/ 868 w 872"/>
                <a:gd name="T21" fmla="*/ 252 h 407"/>
                <a:gd name="T22" fmla="*/ 872 w 872"/>
                <a:gd name="T23" fmla="*/ 300 h 407"/>
                <a:gd name="T24" fmla="*/ 872 w 872"/>
                <a:gd name="T25" fmla="*/ 407 h 407"/>
                <a:gd name="T26" fmla="*/ 800 w 872"/>
                <a:gd name="T27" fmla="*/ 407 h 407"/>
                <a:gd name="T28" fmla="*/ 800 w 872"/>
                <a:gd name="T29" fmla="*/ 300 h 407"/>
                <a:gd name="T30" fmla="*/ 796 w 872"/>
                <a:gd name="T31" fmla="*/ 260 h 407"/>
                <a:gd name="T32" fmla="*/ 786 w 872"/>
                <a:gd name="T33" fmla="*/ 221 h 407"/>
                <a:gd name="T34" fmla="*/ 770 w 872"/>
                <a:gd name="T35" fmla="*/ 185 h 407"/>
                <a:gd name="T36" fmla="*/ 748 w 872"/>
                <a:gd name="T37" fmla="*/ 154 h 407"/>
                <a:gd name="T38" fmla="*/ 722 w 872"/>
                <a:gd name="T39" fmla="*/ 127 h 407"/>
                <a:gd name="T40" fmla="*/ 690 w 872"/>
                <a:gd name="T41" fmla="*/ 104 h 407"/>
                <a:gd name="T42" fmla="*/ 655 w 872"/>
                <a:gd name="T43" fmla="*/ 86 h 407"/>
                <a:gd name="T44" fmla="*/ 618 w 872"/>
                <a:gd name="T45" fmla="*/ 76 h 407"/>
                <a:gd name="T46" fmla="*/ 577 w 872"/>
                <a:gd name="T47" fmla="*/ 71 h 407"/>
                <a:gd name="T48" fmla="*/ 295 w 872"/>
                <a:gd name="T49" fmla="*/ 71 h 407"/>
                <a:gd name="T50" fmla="*/ 254 w 872"/>
                <a:gd name="T51" fmla="*/ 76 h 407"/>
                <a:gd name="T52" fmla="*/ 217 w 872"/>
                <a:gd name="T53" fmla="*/ 86 h 407"/>
                <a:gd name="T54" fmla="*/ 182 w 872"/>
                <a:gd name="T55" fmla="*/ 104 h 407"/>
                <a:gd name="T56" fmla="*/ 150 w 872"/>
                <a:gd name="T57" fmla="*/ 127 h 407"/>
                <a:gd name="T58" fmla="*/ 124 w 872"/>
                <a:gd name="T59" fmla="*/ 154 h 407"/>
                <a:gd name="T60" fmla="*/ 102 w 872"/>
                <a:gd name="T61" fmla="*/ 185 h 407"/>
                <a:gd name="T62" fmla="*/ 85 w 872"/>
                <a:gd name="T63" fmla="*/ 221 h 407"/>
                <a:gd name="T64" fmla="*/ 76 w 872"/>
                <a:gd name="T65" fmla="*/ 260 h 407"/>
                <a:gd name="T66" fmla="*/ 72 w 872"/>
                <a:gd name="T67" fmla="*/ 300 h 407"/>
                <a:gd name="T68" fmla="*/ 72 w 872"/>
                <a:gd name="T69" fmla="*/ 407 h 407"/>
                <a:gd name="T70" fmla="*/ 0 w 872"/>
                <a:gd name="T71" fmla="*/ 407 h 407"/>
                <a:gd name="T72" fmla="*/ 0 w 872"/>
                <a:gd name="T73" fmla="*/ 300 h 407"/>
                <a:gd name="T74" fmla="*/ 4 w 872"/>
                <a:gd name="T75" fmla="*/ 252 h 407"/>
                <a:gd name="T76" fmla="*/ 15 w 872"/>
                <a:gd name="T77" fmla="*/ 206 h 407"/>
                <a:gd name="T78" fmla="*/ 32 w 872"/>
                <a:gd name="T79" fmla="*/ 163 h 407"/>
                <a:gd name="T80" fmla="*/ 56 w 872"/>
                <a:gd name="T81" fmla="*/ 123 h 407"/>
                <a:gd name="T82" fmla="*/ 85 w 872"/>
                <a:gd name="T83" fmla="*/ 89 h 407"/>
                <a:gd name="T84" fmla="*/ 120 w 872"/>
                <a:gd name="T85" fmla="*/ 59 h 407"/>
                <a:gd name="T86" fmla="*/ 158 w 872"/>
                <a:gd name="T87" fmla="*/ 34 h 407"/>
                <a:gd name="T88" fmla="*/ 201 w 872"/>
                <a:gd name="T89" fmla="*/ 16 h 407"/>
                <a:gd name="T90" fmla="*/ 246 w 872"/>
                <a:gd name="T91" fmla="*/ 4 h 407"/>
                <a:gd name="T92" fmla="*/ 295 w 872"/>
                <a:gd name="T9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2" h="407">
                  <a:moveTo>
                    <a:pt x="295" y="0"/>
                  </a:moveTo>
                  <a:lnTo>
                    <a:pt x="577" y="0"/>
                  </a:lnTo>
                  <a:lnTo>
                    <a:pt x="625" y="4"/>
                  </a:lnTo>
                  <a:lnTo>
                    <a:pt x="671" y="16"/>
                  </a:lnTo>
                  <a:lnTo>
                    <a:pt x="713" y="34"/>
                  </a:lnTo>
                  <a:lnTo>
                    <a:pt x="752" y="59"/>
                  </a:lnTo>
                  <a:lnTo>
                    <a:pt x="786" y="89"/>
                  </a:lnTo>
                  <a:lnTo>
                    <a:pt x="816" y="123"/>
                  </a:lnTo>
                  <a:lnTo>
                    <a:pt x="839" y="163"/>
                  </a:lnTo>
                  <a:lnTo>
                    <a:pt x="857" y="206"/>
                  </a:lnTo>
                  <a:lnTo>
                    <a:pt x="868" y="252"/>
                  </a:lnTo>
                  <a:lnTo>
                    <a:pt x="872" y="300"/>
                  </a:lnTo>
                  <a:lnTo>
                    <a:pt x="872" y="407"/>
                  </a:lnTo>
                  <a:lnTo>
                    <a:pt x="800" y="407"/>
                  </a:lnTo>
                  <a:lnTo>
                    <a:pt x="800" y="300"/>
                  </a:lnTo>
                  <a:lnTo>
                    <a:pt x="796" y="260"/>
                  </a:lnTo>
                  <a:lnTo>
                    <a:pt x="786" y="221"/>
                  </a:lnTo>
                  <a:lnTo>
                    <a:pt x="770" y="185"/>
                  </a:lnTo>
                  <a:lnTo>
                    <a:pt x="748" y="154"/>
                  </a:lnTo>
                  <a:lnTo>
                    <a:pt x="722" y="127"/>
                  </a:lnTo>
                  <a:lnTo>
                    <a:pt x="690" y="104"/>
                  </a:lnTo>
                  <a:lnTo>
                    <a:pt x="655" y="86"/>
                  </a:lnTo>
                  <a:lnTo>
                    <a:pt x="618" y="76"/>
                  </a:lnTo>
                  <a:lnTo>
                    <a:pt x="577" y="71"/>
                  </a:lnTo>
                  <a:lnTo>
                    <a:pt x="295" y="71"/>
                  </a:lnTo>
                  <a:lnTo>
                    <a:pt x="254" y="76"/>
                  </a:lnTo>
                  <a:lnTo>
                    <a:pt x="217" y="86"/>
                  </a:lnTo>
                  <a:lnTo>
                    <a:pt x="182" y="104"/>
                  </a:lnTo>
                  <a:lnTo>
                    <a:pt x="150" y="127"/>
                  </a:lnTo>
                  <a:lnTo>
                    <a:pt x="124" y="154"/>
                  </a:lnTo>
                  <a:lnTo>
                    <a:pt x="102" y="185"/>
                  </a:lnTo>
                  <a:lnTo>
                    <a:pt x="85" y="221"/>
                  </a:lnTo>
                  <a:lnTo>
                    <a:pt x="76" y="260"/>
                  </a:lnTo>
                  <a:lnTo>
                    <a:pt x="72" y="300"/>
                  </a:lnTo>
                  <a:lnTo>
                    <a:pt x="72" y="407"/>
                  </a:lnTo>
                  <a:lnTo>
                    <a:pt x="0" y="407"/>
                  </a:lnTo>
                  <a:lnTo>
                    <a:pt x="0" y="300"/>
                  </a:lnTo>
                  <a:lnTo>
                    <a:pt x="4" y="252"/>
                  </a:lnTo>
                  <a:lnTo>
                    <a:pt x="15" y="206"/>
                  </a:lnTo>
                  <a:lnTo>
                    <a:pt x="32" y="163"/>
                  </a:lnTo>
                  <a:lnTo>
                    <a:pt x="56" y="123"/>
                  </a:lnTo>
                  <a:lnTo>
                    <a:pt x="85" y="89"/>
                  </a:lnTo>
                  <a:lnTo>
                    <a:pt x="120" y="59"/>
                  </a:lnTo>
                  <a:lnTo>
                    <a:pt x="158" y="34"/>
                  </a:lnTo>
                  <a:lnTo>
                    <a:pt x="201" y="16"/>
                  </a:lnTo>
                  <a:lnTo>
                    <a:pt x="246" y="4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75F3CC7-D551-426F-9F54-DCEA985C9B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0" y="1895"/>
              <a:ext cx="201" cy="201"/>
            </a:xfrm>
            <a:custGeom>
              <a:avLst/>
              <a:gdLst>
                <a:gd name="T0" fmla="*/ 264 w 604"/>
                <a:gd name="T1" fmla="*/ 76 h 603"/>
                <a:gd name="T2" fmla="*/ 188 w 604"/>
                <a:gd name="T3" fmla="*/ 102 h 603"/>
                <a:gd name="T4" fmla="*/ 128 w 604"/>
                <a:gd name="T5" fmla="*/ 153 h 603"/>
                <a:gd name="T6" fmla="*/ 88 w 604"/>
                <a:gd name="T7" fmla="*/ 219 h 603"/>
                <a:gd name="T8" fmla="*/ 72 w 604"/>
                <a:gd name="T9" fmla="*/ 300 h 603"/>
                <a:gd name="T10" fmla="*/ 86 w 604"/>
                <a:gd name="T11" fmla="*/ 380 h 603"/>
                <a:gd name="T12" fmla="*/ 125 w 604"/>
                <a:gd name="T13" fmla="*/ 449 h 603"/>
                <a:gd name="T14" fmla="*/ 185 w 604"/>
                <a:gd name="T15" fmla="*/ 499 h 603"/>
                <a:gd name="T16" fmla="*/ 259 w 604"/>
                <a:gd name="T17" fmla="*/ 528 h 603"/>
                <a:gd name="T18" fmla="*/ 341 w 604"/>
                <a:gd name="T19" fmla="*/ 529 h 603"/>
                <a:gd name="T20" fmla="*/ 416 w 604"/>
                <a:gd name="T21" fmla="*/ 502 h 603"/>
                <a:gd name="T22" fmla="*/ 477 w 604"/>
                <a:gd name="T23" fmla="*/ 452 h 603"/>
                <a:gd name="T24" fmla="*/ 517 w 604"/>
                <a:gd name="T25" fmla="*/ 384 h 603"/>
                <a:gd name="T26" fmla="*/ 533 w 604"/>
                <a:gd name="T27" fmla="*/ 305 h 603"/>
                <a:gd name="T28" fmla="*/ 529 w 604"/>
                <a:gd name="T29" fmla="*/ 262 h 603"/>
                <a:gd name="T30" fmla="*/ 502 w 604"/>
                <a:gd name="T31" fmla="*/ 187 h 603"/>
                <a:gd name="T32" fmla="*/ 451 w 604"/>
                <a:gd name="T33" fmla="*/ 128 h 603"/>
                <a:gd name="T34" fmla="*/ 384 w 604"/>
                <a:gd name="T35" fmla="*/ 88 h 603"/>
                <a:gd name="T36" fmla="*/ 305 w 604"/>
                <a:gd name="T37" fmla="*/ 73 h 603"/>
                <a:gd name="T38" fmla="*/ 300 w 604"/>
                <a:gd name="T39" fmla="*/ 0 h 603"/>
                <a:gd name="T40" fmla="*/ 388 w 604"/>
                <a:gd name="T41" fmla="*/ 13 h 603"/>
                <a:gd name="T42" fmla="*/ 465 w 604"/>
                <a:gd name="T43" fmla="*/ 47 h 603"/>
                <a:gd name="T44" fmla="*/ 529 w 604"/>
                <a:gd name="T45" fmla="*/ 102 h 603"/>
                <a:gd name="T46" fmla="*/ 575 w 604"/>
                <a:gd name="T47" fmla="*/ 172 h 603"/>
                <a:gd name="T48" fmla="*/ 601 w 604"/>
                <a:gd name="T49" fmla="*/ 255 h 603"/>
                <a:gd name="T50" fmla="*/ 604 w 604"/>
                <a:gd name="T51" fmla="*/ 302 h 603"/>
                <a:gd name="T52" fmla="*/ 592 w 604"/>
                <a:gd name="T53" fmla="*/ 389 h 603"/>
                <a:gd name="T54" fmla="*/ 556 w 604"/>
                <a:gd name="T55" fmla="*/ 466 h 603"/>
                <a:gd name="T56" fmla="*/ 502 w 604"/>
                <a:gd name="T57" fmla="*/ 529 h 603"/>
                <a:gd name="T58" fmla="*/ 431 w 604"/>
                <a:gd name="T59" fmla="*/ 575 h 603"/>
                <a:gd name="T60" fmla="*/ 349 w 604"/>
                <a:gd name="T61" fmla="*/ 601 h 603"/>
                <a:gd name="T62" fmla="*/ 260 w 604"/>
                <a:gd name="T63" fmla="*/ 601 h 603"/>
                <a:gd name="T64" fmla="*/ 177 w 604"/>
                <a:gd name="T65" fmla="*/ 577 h 603"/>
                <a:gd name="T66" fmla="*/ 106 w 604"/>
                <a:gd name="T67" fmla="*/ 532 h 603"/>
                <a:gd name="T68" fmla="*/ 51 w 604"/>
                <a:gd name="T69" fmla="*/ 468 h 603"/>
                <a:gd name="T70" fmla="*/ 14 w 604"/>
                <a:gd name="T71" fmla="*/ 392 h 603"/>
                <a:gd name="T72" fmla="*/ 0 w 604"/>
                <a:gd name="T73" fmla="*/ 305 h 603"/>
                <a:gd name="T74" fmla="*/ 13 w 604"/>
                <a:gd name="T75" fmla="*/ 217 h 603"/>
                <a:gd name="T76" fmla="*/ 47 w 604"/>
                <a:gd name="T77" fmla="*/ 140 h 603"/>
                <a:gd name="T78" fmla="*/ 103 w 604"/>
                <a:gd name="T79" fmla="*/ 76 h 603"/>
                <a:gd name="T80" fmla="*/ 172 w 604"/>
                <a:gd name="T81" fmla="*/ 29 h 603"/>
                <a:gd name="T82" fmla="*/ 255 w 604"/>
                <a:gd name="T83" fmla="*/ 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4" h="603">
                  <a:moveTo>
                    <a:pt x="305" y="72"/>
                  </a:moveTo>
                  <a:lnTo>
                    <a:pt x="264" y="76"/>
                  </a:lnTo>
                  <a:lnTo>
                    <a:pt x="224" y="86"/>
                  </a:lnTo>
                  <a:lnTo>
                    <a:pt x="188" y="102"/>
                  </a:lnTo>
                  <a:lnTo>
                    <a:pt x="156" y="124"/>
                  </a:lnTo>
                  <a:lnTo>
                    <a:pt x="128" y="153"/>
                  </a:lnTo>
                  <a:lnTo>
                    <a:pt x="106" y="184"/>
                  </a:lnTo>
                  <a:lnTo>
                    <a:pt x="88" y="219"/>
                  </a:lnTo>
                  <a:lnTo>
                    <a:pt x="77" y="258"/>
                  </a:lnTo>
                  <a:lnTo>
                    <a:pt x="72" y="300"/>
                  </a:lnTo>
                  <a:lnTo>
                    <a:pt x="76" y="341"/>
                  </a:lnTo>
                  <a:lnTo>
                    <a:pt x="86" y="380"/>
                  </a:lnTo>
                  <a:lnTo>
                    <a:pt x="103" y="416"/>
                  </a:lnTo>
                  <a:lnTo>
                    <a:pt x="125" y="449"/>
                  </a:lnTo>
                  <a:lnTo>
                    <a:pt x="153" y="476"/>
                  </a:lnTo>
                  <a:lnTo>
                    <a:pt x="185" y="499"/>
                  </a:lnTo>
                  <a:lnTo>
                    <a:pt x="219" y="517"/>
                  </a:lnTo>
                  <a:lnTo>
                    <a:pt x="259" y="528"/>
                  </a:lnTo>
                  <a:lnTo>
                    <a:pt x="300" y="532"/>
                  </a:lnTo>
                  <a:lnTo>
                    <a:pt x="341" y="529"/>
                  </a:lnTo>
                  <a:lnTo>
                    <a:pt x="380" y="518"/>
                  </a:lnTo>
                  <a:lnTo>
                    <a:pt x="416" y="502"/>
                  </a:lnTo>
                  <a:lnTo>
                    <a:pt x="448" y="480"/>
                  </a:lnTo>
                  <a:lnTo>
                    <a:pt x="477" y="452"/>
                  </a:lnTo>
                  <a:lnTo>
                    <a:pt x="499" y="420"/>
                  </a:lnTo>
                  <a:lnTo>
                    <a:pt x="517" y="384"/>
                  </a:lnTo>
                  <a:lnTo>
                    <a:pt x="528" y="346"/>
                  </a:lnTo>
                  <a:lnTo>
                    <a:pt x="533" y="305"/>
                  </a:lnTo>
                  <a:lnTo>
                    <a:pt x="533" y="302"/>
                  </a:lnTo>
                  <a:lnTo>
                    <a:pt x="529" y="262"/>
                  </a:lnTo>
                  <a:lnTo>
                    <a:pt x="518" y="222"/>
                  </a:lnTo>
                  <a:lnTo>
                    <a:pt x="502" y="187"/>
                  </a:lnTo>
                  <a:lnTo>
                    <a:pt x="478" y="155"/>
                  </a:lnTo>
                  <a:lnTo>
                    <a:pt x="451" y="128"/>
                  </a:lnTo>
                  <a:lnTo>
                    <a:pt x="420" y="104"/>
                  </a:lnTo>
                  <a:lnTo>
                    <a:pt x="384" y="88"/>
                  </a:lnTo>
                  <a:lnTo>
                    <a:pt x="346" y="77"/>
                  </a:lnTo>
                  <a:lnTo>
                    <a:pt x="305" y="73"/>
                  </a:lnTo>
                  <a:lnTo>
                    <a:pt x="305" y="72"/>
                  </a:lnTo>
                  <a:close/>
                  <a:moveTo>
                    <a:pt x="300" y="0"/>
                  </a:moveTo>
                  <a:lnTo>
                    <a:pt x="344" y="3"/>
                  </a:lnTo>
                  <a:lnTo>
                    <a:pt x="388" y="13"/>
                  </a:lnTo>
                  <a:lnTo>
                    <a:pt x="427" y="28"/>
                  </a:lnTo>
                  <a:lnTo>
                    <a:pt x="465" y="47"/>
                  </a:lnTo>
                  <a:lnTo>
                    <a:pt x="498" y="72"/>
                  </a:lnTo>
                  <a:lnTo>
                    <a:pt x="529" y="102"/>
                  </a:lnTo>
                  <a:lnTo>
                    <a:pt x="554" y="135"/>
                  </a:lnTo>
                  <a:lnTo>
                    <a:pt x="575" y="172"/>
                  </a:lnTo>
                  <a:lnTo>
                    <a:pt x="591" y="212"/>
                  </a:lnTo>
                  <a:lnTo>
                    <a:pt x="601" y="255"/>
                  </a:lnTo>
                  <a:lnTo>
                    <a:pt x="604" y="300"/>
                  </a:lnTo>
                  <a:lnTo>
                    <a:pt x="604" y="302"/>
                  </a:lnTo>
                  <a:lnTo>
                    <a:pt x="601" y="347"/>
                  </a:lnTo>
                  <a:lnTo>
                    <a:pt x="592" y="389"/>
                  </a:lnTo>
                  <a:lnTo>
                    <a:pt x="577" y="429"/>
                  </a:lnTo>
                  <a:lnTo>
                    <a:pt x="556" y="466"/>
                  </a:lnTo>
                  <a:lnTo>
                    <a:pt x="531" y="499"/>
                  </a:lnTo>
                  <a:lnTo>
                    <a:pt x="502" y="529"/>
                  </a:lnTo>
                  <a:lnTo>
                    <a:pt x="468" y="555"/>
                  </a:lnTo>
                  <a:lnTo>
                    <a:pt x="431" y="575"/>
                  </a:lnTo>
                  <a:lnTo>
                    <a:pt x="392" y="591"/>
                  </a:lnTo>
                  <a:lnTo>
                    <a:pt x="349" y="601"/>
                  </a:lnTo>
                  <a:lnTo>
                    <a:pt x="305" y="603"/>
                  </a:lnTo>
                  <a:lnTo>
                    <a:pt x="260" y="601"/>
                  </a:lnTo>
                  <a:lnTo>
                    <a:pt x="217" y="592"/>
                  </a:lnTo>
                  <a:lnTo>
                    <a:pt x="177" y="577"/>
                  </a:lnTo>
                  <a:lnTo>
                    <a:pt x="140" y="556"/>
                  </a:lnTo>
                  <a:lnTo>
                    <a:pt x="106" y="532"/>
                  </a:lnTo>
                  <a:lnTo>
                    <a:pt x="76" y="502"/>
                  </a:lnTo>
                  <a:lnTo>
                    <a:pt x="51" y="468"/>
                  </a:lnTo>
                  <a:lnTo>
                    <a:pt x="30" y="431"/>
                  </a:lnTo>
                  <a:lnTo>
                    <a:pt x="14" y="392"/>
                  </a:lnTo>
                  <a:lnTo>
                    <a:pt x="4" y="349"/>
                  </a:lnTo>
                  <a:lnTo>
                    <a:pt x="0" y="305"/>
                  </a:lnTo>
                  <a:lnTo>
                    <a:pt x="4" y="260"/>
                  </a:lnTo>
                  <a:lnTo>
                    <a:pt x="13" y="217"/>
                  </a:lnTo>
                  <a:lnTo>
                    <a:pt x="27" y="177"/>
                  </a:lnTo>
                  <a:lnTo>
                    <a:pt x="47" y="140"/>
                  </a:lnTo>
                  <a:lnTo>
                    <a:pt x="73" y="106"/>
                  </a:lnTo>
                  <a:lnTo>
                    <a:pt x="103" y="76"/>
                  </a:lnTo>
                  <a:lnTo>
                    <a:pt x="136" y="50"/>
                  </a:lnTo>
                  <a:lnTo>
                    <a:pt x="172" y="29"/>
                  </a:lnTo>
                  <a:lnTo>
                    <a:pt x="213" y="14"/>
                  </a:lnTo>
                  <a:lnTo>
                    <a:pt x="255" y="4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1715495-D293-45E9-87E6-21FE15B54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2165"/>
              <a:ext cx="291" cy="135"/>
            </a:xfrm>
            <a:custGeom>
              <a:avLst/>
              <a:gdLst>
                <a:gd name="T0" fmla="*/ 295 w 872"/>
                <a:gd name="T1" fmla="*/ 0 h 407"/>
                <a:gd name="T2" fmla="*/ 577 w 872"/>
                <a:gd name="T3" fmla="*/ 0 h 407"/>
                <a:gd name="T4" fmla="*/ 625 w 872"/>
                <a:gd name="T5" fmla="*/ 5 h 407"/>
                <a:gd name="T6" fmla="*/ 671 w 872"/>
                <a:gd name="T7" fmla="*/ 17 h 407"/>
                <a:gd name="T8" fmla="*/ 713 w 872"/>
                <a:gd name="T9" fmla="*/ 34 h 407"/>
                <a:gd name="T10" fmla="*/ 752 w 872"/>
                <a:gd name="T11" fmla="*/ 59 h 407"/>
                <a:gd name="T12" fmla="*/ 786 w 872"/>
                <a:gd name="T13" fmla="*/ 90 h 407"/>
                <a:gd name="T14" fmla="*/ 816 w 872"/>
                <a:gd name="T15" fmla="*/ 125 h 407"/>
                <a:gd name="T16" fmla="*/ 839 w 872"/>
                <a:gd name="T17" fmla="*/ 163 h 407"/>
                <a:gd name="T18" fmla="*/ 857 w 872"/>
                <a:gd name="T19" fmla="*/ 206 h 407"/>
                <a:gd name="T20" fmla="*/ 868 w 872"/>
                <a:gd name="T21" fmla="*/ 252 h 407"/>
                <a:gd name="T22" fmla="*/ 872 w 872"/>
                <a:gd name="T23" fmla="*/ 300 h 407"/>
                <a:gd name="T24" fmla="*/ 872 w 872"/>
                <a:gd name="T25" fmla="*/ 407 h 407"/>
                <a:gd name="T26" fmla="*/ 800 w 872"/>
                <a:gd name="T27" fmla="*/ 407 h 407"/>
                <a:gd name="T28" fmla="*/ 800 w 872"/>
                <a:gd name="T29" fmla="*/ 300 h 407"/>
                <a:gd name="T30" fmla="*/ 796 w 872"/>
                <a:gd name="T31" fmla="*/ 260 h 407"/>
                <a:gd name="T32" fmla="*/ 786 w 872"/>
                <a:gd name="T33" fmla="*/ 221 h 407"/>
                <a:gd name="T34" fmla="*/ 770 w 872"/>
                <a:gd name="T35" fmla="*/ 187 h 407"/>
                <a:gd name="T36" fmla="*/ 748 w 872"/>
                <a:gd name="T37" fmla="*/ 154 h 407"/>
                <a:gd name="T38" fmla="*/ 722 w 872"/>
                <a:gd name="T39" fmla="*/ 127 h 407"/>
                <a:gd name="T40" fmla="*/ 690 w 872"/>
                <a:gd name="T41" fmla="*/ 105 h 407"/>
                <a:gd name="T42" fmla="*/ 655 w 872"/>
                <a:gd name="T43" fmla="*/ 88 h 407"/>
                <a:gd name="T44" fmla="*/ 618 w 872"/>
                <a:gd name="T45" fmla="*/ 76 h 407"/>
                <a:gd name="T46" fmla="*/ 577 w 872"/>
                <a:gd name="T47" fmla="*/ 73 h 407"/>
                <a:gd name="T48" fmla="*/ 295 w 872"/>
                <a:gd name="T49" fmla="*/ 73 h 407"/>
                <a:gd name="T50" fmla="*/ 254 w 872"/>
                <a:gd name="T51" fmla="*/ 76 h 407"/>
                <a:gd name="T52" fmla="*/ 217 w 872"/>
                <a:gd name="T53" fmla="*/ 88 h 407"/>
                <a:gd name="T54" fmla="*/ 182 w 872"/>
                <a:gd name="T55" fmla="*/ 105 h 407"/>
                <a:gd name="T56" fmla="*/ 150 w 872"/>
                <a:gd name="T57" fmla="*/ 127 h 407"/>
                <a:gd name="T58" fmla="*/ 124 w 872"/>
                <a:gd name="T59" fmla="*/ 154 h 407"/>
                <a:gd name="T60" fmla="*/ 102 w 872"/>
                <a:gd name="T61" fmla="*/ 187 h 407"/>
                <a:gd name="T62" fmla="*/ 85 w 872"/>
                <a:gd name="T63" fmla="*/ 221 h 407"/>
                <a:gd name="T64" fmla="*/ 76 w 872"/>
                <a:gd name="T65" fmla="*/ 260 h 407"/>
                <a:gd name="T66" fmla="*/ 72 w 872"/>
                <a:gd name="T67" fmla="*/ 300 h 407"/>
                <a:gd name="T68" fmla="*/ 72 w 872"/>
                <a:gd name="T69" fmla="*/ 407 h 407"/>
                <a:gd name="T70" fmla="*/ 0 w 872"/>
                <a:gd name="T71" fmla="*/ 407 h 407"/>
                <a:gd name="T72" fmla="*/ 0 w 872"/>
                <a:gd name="T73" fmla="*/ 300 h 407"/>
                <a:gd name="T74" fmla="*/ 4 w 872"/>
                <a:gd name="T75" fmla="*/ 252 h 407"/>
                <a:gd name="T76" fmla="*/ 15 w 872"/>
                <a:gd name="T77" fmla="*/ 206 h 407"/>
                <a:gd name="T78" fmla="*/ 32 w 872"/>
                <a:gd name="T79" fmla="*/ 163 h 407"/>
                <a:gd name="T80" fmla="*/ 56 w 872"/>
                <a:gd name="T81" fmla="*/ 125 h 407"/>
                <a:gd name="T82" fmla="*/ 85 w 872"/>
                <a:gd name="T83" fmla="*/ 90 h 407"/>
                <a:gd name="T84" fmla="*/ 120 w 872"/>
                <a:gd name="T85" fmla="*/ 59 h 407"/>
                <a:gd name="T86" fmla="*/ 158 w 872"/>
                <a:gd name="T87" fmla="*/ 34 h 407"/>
                <a:gd name="T88" fmla="*/ 201 w 872"/>
                <a:gd name="T89" fmla="*/ 17 h 407"/>
                <a:gd name="T90" fmla="*/ 246 w 872"/>
                <a:gd name="T91" fmla="*/ 5 h 407"/>
                <a:gd name="T92" fmla="*/ 295 w 872"/>
                <a:gd name="T9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2" h="407">
                  <a:moveTo>
                    <a:pt x="295" y="0"/>
                  </a:moveTo>
                  <a:lnTo>
                    <a:pt x="577" y="0"/>
                  </a:lnTo>
                  <a:lnTo>
                    <a:pt x="625" y="5"/>
                  </a:lnTo>
                  <a:lnTo>
                    <a:pt x="671" y="17"/>
                  </a:lnTo>
                  <a:lnTo>
                    <a:pt x="713" y="34"/>
                  </a:lnTo>
                  <a:lnTo>
                    <a:pt x="752" y="59"/>
                  </a:lnTo>
                  <a:lnTo>
                    <a:pt x="786" y="90"/>
                  </a:lnTo>
                  <a:lnTo>
                    <a:pt x="816" y="125"/>
                  </a:lnTo>
                  <a:lnTo>
                    <a:pt x="839" y="163"/>
                  </a:lnTo>
                  <a:lnTo>
                    <a:pt x="857" y="206"/>
                  </a:lnTo>
                  <a:lnTo>
                    <a:pt x="868" y="252"/>
                  </a:lnTo>
                  <a:lnTo>
                    <a:pt x="872" y="300"/>
                  </a:lnTo>
                  <a:lnTo>
                    <a:pt x="872" y="407"/>
                  </a:lnTo>
                  <a:lnTo>
                    <a:pt x="800" y="407"/>
                  </a:lnTo>
                  <a:lnTo>
                    <a:pt x="800" y="300"/>
                  </a:lnTo>
                  <a:lnTo>
                    <a:pt x="796" y="260"/>
                  </a:lnTo>
                  <a:lnTo>
                    <a:pt x="786" y="221"/>
                  </a:lnTo>
                  <a:lnTo>
                    <a:pt x="770" y="187"/>
                  </a:lnTo>
                  <a:lnTo>
                    <a:pt x="748" y="154"/>
                  </a:lnTo>
                  <a:lnTo>
                    <a:pt x="722" y="127"/>
                  </a:lnTo>
                  <a:lnTo>
                    <a:pt x="690" y="105"/>
                  </a:lnTo>
                  <a:lnTo>
                    <a:pt x="655" y="88"/>
                  </a:lnTo>
                  <a:lnTo>
                    <a:pt x="618" y="76"/>
                  </a:lnTo>
                  <a:lnTo>
                    <a:pt x="577" y="73"/>
                  </a:lnTo>
                  <a:lnTo>
                    <a:pt x="295" y="73"/>
                  </a:lnTo>
                  <a:lnTo>
                    <a:pt x="254" y="76"/>
                  </a:lnTo>
                  <a:lnTo>
                    <a:pt x="217" y="88"/>
                  </a:lnTo>
                  <a:lnTo>
                    <a:pt x="182" y="105"/>
                  </a:lnTo>
                  <a:lnTo>
                    <a:pt x="150" y="127"/>
                  </a:lnTo>
                  <a:lnTo>
                    <a:pt x="124" y="154"/>
                  </a:lnTo>
                  <a:lnTo>
                    <a:pt x="102" y="187"/>
                  </a:lnTo>
                  <a:lnTo>
                    <a:pt x="85" y="221"/>
                  </a:lnTo>
                  <a:lnTo>
                    <a:pt x="76" y="260"/>
                  </a:lnTo>
                  <a:lnTo>
                    <a:pt x="72" y="300"/>
                  </a:lnTo>
                  <a:lnTo>
                    <a:pt x="72" y="407"/>
                  </a:lnTo>
                  <a:lnTo>
                    <a:pt x="0" y="407"/>
                  </a:lnTo>
                  <a:lnTo>
                    <a:pt x="0" y="300"/>
                  </a:lnTo>
                  <a:lnTo>
                    <a:pt x="4" y="252"/>
                  </a:lnTo>
                  <a:lnTo>
                    <a:pt x="15" y="206"/>
                  </a:lnTo>
                  <a:lnTo>
                    <a:pt x="32" y="163"/>
                  </a:lnTo>
                  <a:lnTo>
                    <a:pt x="56" y="125"/>
                  </a:lnTo>
                  <a:lnTo>
                    <a:pt x="85" y="90"/>
                  </a:lnTo>
                  <a:lnTo>
                    <a:pt x="120" y="59"/>
                  </a:lnTo>
                  <a:lnTo>
                    <a:pt x="158" y="34"/>
                  </a:lnTo>
                  <a:lnTo>
                    <a:pt x="201" y="17"/>
                  </a:lnTo>
                  <a:lnTo>
                    <a:pt x="246" y="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AAD69CC-4F12-4700-9634-FB2279F65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6" y="2396"/>
              <a:ext cx="201" cy="201"/>
            </a:xfrm>
            <a:custGeom>
              <a:avLst/>
              <a:gdLst>
                <a:gd name="T0" fmla="*/ 264 w 604"/>
                <a:gd name="T1" fmla="*/ 76 h 604"/>
                <a:gd name="T2" fmla="*/ 188 w 604"/>
                <a:gd name="T3" fmla="*/ 103 h 604"/>
                <a:gd name="T4" fmla="*/ 129 w 604"/>
                <a:gd name="T5" fmla="*/ 152 h 604"/>
                <a:gd name="T6" fmla="*/ 88 w 604"/>
                <a:gd name="T7" fmla="*/ 220 h 604"/>
                <a:gd name="T8" fmla="*/ 73 w 604"/>
                <a:gd name="T9" fmla="*/ 300 h 604"/>
                <a:gd name="T10" fmla="*/ 87 w 604"/>
                <a:gd name="T11" fmla="*/ 380 h 604"/>
                <a:gd name="T12" fmla="*/ 125 w 604"/>
                <a:gd name="T13" fmla="*/ 448 h 604"/>
                <a:gd name="T14" fmla="*/ 184 w 604"/>
                <a:gd name="T15" fmla="*/ 499 h 604"/>
                <a:gd name="T16" fmla="*/ 259 w 604"/>
                <a:gd name="T17" fmla="*/ 527 h 604"/>
                <a:gd name="T18" fmla="*/ 342 w 604"/>
                <a:gd name="T19" fmla="*/ 529 h 604"/>
                <a:gd name="T20" fmla="*/ 416 w 604"/>
                <a:gd name="T21" fmla="*/ 501 h 604"/>
                <a:gd name="T22" fmla="*/ 477 w 604"/>
                <a:gd name="T23" fmla="*/ 452 h 604"/>
                <a:gd name="T24" fmla="*/ 516 w 604"/>
                <a:gd name="T25" fmla="*/ 385 h 604"/>
                <a:gd name="T26" fmla="*/ 532 w 604"/>
                <a:gd name="T27" fmla="*/ 305 h 604"/>
                <a:gd name="T28" fmla="*/ 529 w 604"/>
                <a:gd name="T29" fmla="*/ 261 h 604"/>
                <a:gd name="T30" fmla="*/ 501 w 604"/>
                <a:gd name="T31" fmla="*/ 187 h 604"/>
                <a:gd name="T32" fmla="*/ 452 w 604"/>
                <a:gd name="T33" fmla="*/ 128 h 604"/>
                <a:gd name="T34" fmla="*/ 384 w 604"/>
                <a:gd name="T35" fmla="*/ 88 h 604"/>
                <a:gd name="T36" fmla="*/ 304 w 604"/>
                <a:gd name="T37" fmla="*/ 73 h 604"/>
                <a:gd name="T38" fmla="*/ 299 w 604"/>
                <a:gd name="T39" fmla="*/ 0 h 604"/>
                <a:gd name="T40" fmla="*/ 387 w 604"/>
                <a:gd name="T41" fmla="*/ 12 h 604"/>
                <a:gd name="T42" fmla="*/ 464 w 604"/>
                <a:gd name="T43" fmla="*/ 48 h 604"/>
                <a:gd name="T44" fmla="*/ 529 w 604"/>
                <a:gd name="T45" fmla="*/ 103 h 604"/>
                <a:gd name="T46" fmla="*/ 576 w 604"/>
                <a:gd name="T47" fmla="*/ 173 h 604"/>
                <a:gd name="T48" fmla="*/ 600 w 604"/>
                <a:gd name="T49" fmla="*/ 255 h 604"/>
                <a:gd name="T50" fmla="*/ 604 w 604"/>
                <a:gd name="T51" fmla="*/ 302 h 604"/>
                <a:gd name="T52" fmla="*/ 592 w 604"/>
                <a:gd name="T53" fmla="*/ 389 h 604"/>
                <a:gd name="T54" fmla="*/ 556 w 604"/>
                <a:gd name="T55" fmla="*/ 467 h 604"/>
                <a:gd name="T56" fmla="*/ 501 w 604"/>
                <a:gd name="T57" fmla="*/ 530 h 604"/>
                <a:gd name="T58" fmla="*/ 431 w 604"/>
                <a:gd name="T59" fmla="*/ 576 h 604"/>
                <a:gd name="T60" fmla="*/ 349 w 604"/>
                <a:gd name="T61" fmla="*/ 601 h 604"/>
                <a:gd name="T62" fmla="*/ 260 w 604"/>
                <a:gd name="T63" fmla="*/ 602 h 604"/>
                <a:gd name="T64" fmla="*/ 177 w 604"/>
                <a:gd name="T65" fmla="*/ 577 h 604"/>
                <a:gd name="T66" fmla="*/ 106 w 604"/>
                <a:gd name="T67" fmla="*/ 531 h 604"/>
                <a:gd name="T68" fmla="*/ 51 w 604"/>
                <a:gd name="T69" fmla="*/ 469 h 604"/>
                <a:gd name="T70" fmla="*/ 13 w 604"/>
                <a:gd name="T71" fmla="*/ 391 h 604"/>
                <a:gd name="T72" fmla="*/ 0 w 604"/>
                <a:gd name="T73" fmla="*/ 305 h 604"/>
                <a:gd name="T74" fmla="*/ 12 w 604"/>
                <a:gd name="T75" fmla="*/ 218 h 604"/>
                <a:gd name="T76" fmla="*/ 48 w 604"/>
                <a:gd name="T77" fmla="*/ 140 h 604"/>
                <a:gd name="T78" fmla="*/ 103 w 604"/>
                <a:gd name="T79" fmla="*/ 76 h 604"/>
                <a:gd name="T80" fmla="*/ 173 w 604"/>
                <a:gd name="T81" fmla="*/ 30 h 604"/>
                <a:gd name="T82" fmla="*/ 255 w 604"/>
                <a:gd name="T83" fmla="*/ 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4" h="604">
                  <a:moveTo>
                    <a:pt x="304" y="73"/>
                  </a:moveTo>
                  <a:lnTo>
                    <a:pt x="264" y="76"/>
                  </a:lnTo>
                  <a:lnTo>
                    <a:pt x="224" y="87"/>
                  </a:lnTo>
                  <a:lnTo>
                    <a:pt x="188" y="103"/>
                  </a:lnTo>
                  <a:lnTo>
                    <a:pt x="156" y="125"/>
                  </a:lnTo>
                  <a:lnTo>
                    <a:pt x="129" y="152"/>
                  </a:lnTo>
                  <a:lnTo>
                    <a:pt x="105" y="184"/>
                  </a:lnTo>
                  <a:lnTo>
                    <a:pt x="88" y="220"/>
                  </a:lnTo>
                  <a:lnTo>
                    <a:pt x="77" y="259"/>
                  </a:lnTo>
                  <a:lnTo>
                    <a:pt x="73" y="300"/>
                  </a:lnTo>
                  <a:lnTo>
                    <a:pt x="75" y="342"/>
                  </a:lnTo>
                  <a:lnTo>
                    <a:pt x="87" y="380"/>
                  </a:lnTo>
                  <a:lnTo>
                    <a:pt x="103" y="416"/>
                  </a:lnTo>
                  <a:lnTo>
                    <a:pt x="125" y="448"/>
                  </a:lnTo>
                  <a:lnTo>
                    <a:pt x="152" y="477"/>
                  </a:lnTo>
                  <a:lnTo>
                    <a:pt x="184" y="499"/>
                  </a:lnTo>
                  <a:lnTo>
                    <a:pt x="220" y="516"/>
                  </a:lnTo>
                  <a:lnTo>
                    <a:pt x="259" y="527"/>
                  </a:lnTo>
                  <a:lnTo>
                    <a:pt x="299" y="532"/>
                  </a:lnTo>
                  <a:lnTo>
                    <a:pt x="342" y="529"/>
                  </a:lnTo>
                  <a:lnTo>
                    <a:pt x="380" y="519"/>
                  </a:lnTo>
                  <a:lnTo>
                    <a:pt x="416" y="501"/>
                  </a:lnTo>
                  <a:lnTo>
                    <a:pt x="448" y="479"/>
                  </a:lnTo>
                  <a:lnTo>
                    <a:pt x="477" y="452"/>
                  </a:lnTo>
                  <a:lnTo>
                    <a:pt x="499" y="421"/>
                  </a:lnTo>
                  <a:lnTo>
                    <a:pt x="516" y="385"/>
                  </a:lnTo>
                  <a:lnTo>
                    <a:pt x="527" y="345"/>
                  </a:lnTo>
                  <a:lnTo>
                    <a:pt x="532" y="305"/>
                  </a:lnTo>
                  <a:lnTo>
                    <a:pt x="532" y="302"/>
                  </a:lnTo>
                  <a:lnTo>
                    <a:pt x="529" y="261"/>
                  </a:lnTo>
                  <a:lnTo>
                    <a:pt x="517" y="223"/>
                  </a:lnTo>
                  <a:lnTo>
                    <a:pt x="501" y="187"/>
                  </a:lnTo>
                  <a:lnTo>
                    <a:pt x="479" y="156"/>
                  </a:lnTo>
                  <a:lnTo>
                    <a:pt x="452" y="128"/>
                  </a:lnTo>
                  <a:lnTo>
                    <a:pt x="420" y="105"/>
                  </a:lnTo>
                  <a:lnTo>
                    <a:pt x="384" y="88"/>
                  </a:lnTo>
                  <a:lnTo>
                    <a:pt x="345" y="78"/>
                  </a:lnTo>
                  <a:lnTo>
                    <a:pt x="304" y="73"/>
                  </a:lnTo>
                  <a:lnTo>
                    <a:pt x="304" y="73"/>
                  </a:lnTo>
                  <a:close/>
                  <a:moveTo>
                    <a:pt x="299" y="0"/>
                  </a:moveTo>
                  <a:lnTo>
                    <a:pt x="344" y="4"/>
                  </a:lnTo>
                  <a:lnTo>
                    <a:pt x="387" y="12"/>
                  </a:lnTo>
                  <a:lnTo>
                    <a:pt x="427" y="27"/>
                  </a:lnTo>
                  <a:lnTo>
                    <a:pt x="464" y="48"/>
                  </a:lnTo>
                  <a:lnTo>
                    <a:pt x="499" y="73"/>
                  </a:lnTo>
                  <a:lnTo>
                    <a:pt x="529" y="103"/>
                  </a:lnTo>
                  <a:lnTo>
                    <a:pt x="555" y="136"/>
                  </a:lnTo>
                  <a:lnTo>
                    <a:pt x="576" y="173"/>
                  </a:lnTo>
                  <a:lnTo>
                    <a:pt x="590" y="213"/>
                  </a:lnTo>
                  <a:lnTo>
                    <a:pt x="600" y="255"/>
                  </a:lnTo>
                  <a:lnTo>
                    <a:pt x="604" y="300"/>
                  </a:lnTo>
                  <a:lnTo>
                    <a:pt x="604" y="302"/>
                  </a:lnTo>
                  <a:lnTo>
                    <a:pt x="600" y="347"/>
                  </a:lnTo>
                  <a:lnTo>
                    <a:pt x="592" y="389"/>
                  </a:lnTo>
                  <a:lnTo>
                    <a:pt x="577" y="430"/>
                  </a:lnTo>
                  <a:lnTo>
                    <a:pt x="556" y="467"/>
                  </a:lnTo>
                  <a:lnTo>
                    <a:pt x="531" y="500"/>
                  </a:lnTo>
                  <a:lnTo>
                    <a:pt x="501" y="530"/>
                  </a:lnTo>
                  <a:lnTo>
                    <a:pt x="468" y="555"/>
                  </a:lnTo>
                  <a:lnTo>
                    <a:pt x="431" y="576"/>
                  </a:lnTo>
                  <a:lnTo>
                    <a:pt x="391" y="591"/>
                  </a:lnTo>
                  <a:lnTo>
                    <a:pt x="349" y="601"/>
                  </a:lnTo>
                  <a:lnTo>
                    <a:pt x="304" y="604"/>
                  </a:lnTo>
                  <a:lnTo>
                    <a:pt x="260" y="602"/>
                  </a:lnTo>
                  <a:lnTo>
                    <a:pt x="218" y="592"/>
                  </a:lnTo>
                  <a:lnTo>
                    <a:pt x="177" y="577"/>
                  </a:lnTo>
                  <a:lnTo>
                    <a:pt x="140" y="557"/>
                  </a:lnTo>
                  <a:lnTo>
                    <a:pt x="106" y="531"/>
                  </a:lnTo>
                  <a:lnTo>
                    <a:pt x="75" y="503"/>
                  </a:lnTo>
                  <a:lnTo>
                    <a:pt x="51" y="469"/>
                  </a:lnTo>
                  <a:lnTo>
                    <a:pt x="30" y="432"/>
                  </a:lnTo>
                  <a:lnTo>
                    <a:pt x="13" y="391"/>
                  </a:lnTo>
                  <a:lnTo>
                    <a:pt x="4" y="349"/>
                  </a:lnTo>
                  <a:lnTo>
                    <a:pt x="0" y="305"/>
                  </a:lnTo>
                  <a:lnTo>
                    <a:pt x="4" y="260"/>
                  </a:lnTo>
                  <a:lnTo>
                    <a:pt x="12" y="218"/>
                  </a:lnTo>
                  <a:lnTo>
                    <a:pt x="27" y="177"/>
                  </a:lnTo>
                  <a:lnTo>
                    <a:pt x="48" y="140"/>
                  </a:lnTo>
                  <a:lnTo>
                    <a:pt x="73" y="106"/>
                  </a:lnTo>
                  <a:lnTo>
                    <a:pt x="103" y="76"/>
                  </a:lnTo>
                  <a:lnTo>
                    <a:pt x="136" y="51"/>
                  </a:lnTo>
                  <a:lnTo>
                    <a:pt x="173" y="30"/>
                  </a:lnTo>
                  <a:lnTo>
                    <a:pt x="213" y="14"/>
                  </a:lnTo>
                  <a:lnTo>
                    <a:pt x="255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D696006-6DA7-4999-ACD8-22ECF1528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2665"/>
              <a:ext cx="291" cy="136"/>
            </a:xfrm>
            <a:custGeom>
              <a:avLst/>
              <a:gdLst>
                <a:gd name="T0" fmla="*/ 294 w 871"/>
                <a:gd name="T1" fmla="*/ 0 h 407"/>
                <a:gd name="T2" fmla="*/ 577 w 871"/>
                <a:gd name="T3" fmla="*/ 0 h 407"/>
                <a:gd name="T4" fmla="*/ 625 w 871"/>
                <a:gd name="T5" fmla="*/ 4 h 407"/>
                <a:gd name="T6" fmla="*/ 671 w 871"/>
                <a:gd name="T7" fmla="*/ 16 h 407"/>
                <a:gd name="T8" fmla="*/ 713 w 871"/>
                <a:gd name="T9" fmla="*/ 34 h 407"/>
                <a:gd name="T10" fmla="*/ 751 w 871"/>
                <a:gd name="T11" fmla="*/ 59 h 407"/>
                <a:gd name="T12" fmla="*/ 786 w 871"/>
                <a:gd name="T13" fmla="*/ 89 h 407"/>
                <a:gd name="T14" fmla="*/ 816 w 871"/>
                <a:gd name="T15" fmla="*/ 123 h 407"/>
                <a:gd name="T16" fmla="*/ 839 w 871"/>
                <a:gd name="T17" fmla="*/ 163 h 407"/>
                <a:gd name="T18" fmla="*/ 856 w 871"/>
                <a:gd name="T19" fmla="*/ 206 h 407"/>
                <a:gd name="T20" fmla="*/ 868 w 871"/>
                <a:gd name="T21" fmla="*/ 252 h 407"/>
                <a:gd name="T22" fmla="*/ 871 w 871"/>
                <a:gd name="T23" fmla="*/ 300 h 407"/>
                <a:gd name="T24" fmla="*/ 871 w 871"/>
                <a:gd name="T25" fmla="*/ 407 h 407"/>
                <a:gd name="T26" fmla="*/ 799 w 871"/>
                <a:gd name="T27" fmla="*/ 407 h 407"/>
                <a:gd name="T28" fmla="*/ 799 w 871"/>
                <a:gd name="T29" fmla="*/ 300 h 407"/>
                <a:gd name="T30" fmla="*/ 796 w 871"/>
                <a:gd name="T31" fmla="*/ 260 h 407"/>
                <a:gd name="T32" fmla="*/ 786 w 871"/>
                <a:gd name="T33" fmla="*/ 221 h 407"/>
                <a:gd name="T34" fmla="*/ 770 w 871"/>
                <a:gd name="T35" fmla="*/ 185 h 407"/>
                <a:gd name="T36" fmla="*/ 747 w 871"/>
                <a:gd name="T37" fmla="*/ 154 h 407"/>
                <a:gd name="T38" fmla="*/ 721 w 871"/>
                <a:gd name="T39" fmla="*/ 127 h 407"/>
                <a:gd name="T40" fmla="*/ 691 w 871"/>
                <a:gd name="T41" fmla="*/ 104 h 407"/>
                <a:gd name="T42" fmla="*/ 655 w 871"/>
                <a:gd name="T43" fmla="*/ 86 h 407"/>
                <a:gd name="T44" fmla="*/ 617 w 871"/>
                <a:gd name="T45" fmla="*/ 76 h 407"/>
                <a:gd name="T46" fmla="*/ 577 w 871"/>
                <a:gd name="T47" fmla="*/ 71 h 407"/>
                <a:gd name="T48" fmla="*/ 294 w 871"/>
                <a:gd name="T49" fmla="*/ 71 h 407"/>
                <a:gd name="T50" fmla="*/ 255 w 871"/>
                <a:gd name="T51" fmla="*/ 76 h 407"/>
                <a:gd name="T52" fmla="*/ 216 w 871"/>
                <a:gd name="T53" fmla="*/ 86 h 407"/>
                <a:gd name="T54" fmla="*/ 182 w 871"/>
                <a:gd name="T55" fmla="*/ 104 h 407"/>
                <a:gd name="T56" fmla="*/ 151 w 871"/>
                <a:gd name="T57" fmla="*/ 127 h 407"/>
                <a:gd name="T58" fmla="*/ 123 w 871"/>
                <a:gd name="T59" fmla="*/ 154 h 407"/>
                <a:gd name="T60" fmla="*/ 101 w 871"/>
                <a:gd name="T61" fmla="*/ 185 h 407"/>
                <a:gd name="T62" fmla="*/ 85 w 871"/>
                <a:gd name="T63" fmla="*/ 221 h 407"/>
                <a:gd name="T64" fmla="*/ 75 w 871"/>
                <a:gd name="T65" fmla="*/ 260 h 407"/>
                <a:gd name="T66" fmla="*/ 71 w 871"/>
                <a:gd name="T67" fmla="*/ 300 h 407"/>
                <a:gd name="T68" fmla="*/ 71 w 871"/>
                <a:gd name="T69" fmla="*/ 407 h 407"/>
                <a:gd name="T70" fmla="*/ 0 w 871"/>
                <a:gd name="T71" fmla="*/ 407 h 407"/>
                <a:gd name="T72" fmla="*/ 0 w 871"/>
                <a:gd name="T73" fmla="*/ 300 h 407"/>
                <a:gd name="T74" fmla="*/ 3 w 871"/>
                <a:gd name="T75" fmla="*/ 252 h 407"/>
                <a:gd name="T76" fmla="*/ 14 w 871"/>
                <a:gd name="T77" fmla="*/ 206 h 407"/>
                <a:gd name="T78" fmla="*/ 32 w 871"/>
                <a:gd name="T79" fmla="*/ 163 h 407"/>
                <a:gd name="T80" fmla="*/ 55 w 871"/>
                <a:gd name="T81" fmla="*/ 123 h 407"/>
                <a:gd name="T82" fmla="*/ 85 w 871"/>
                <a:gd name="T83" fmla="*/ 89 h 407"/>
                <a:gd name="T84" fmla="*/ 120 w 871"/>
                <a:gd name="T85" fmla="*/ 59 h 407"/>
                <a:gd name="T86" fmla="*/ 158 w 871"/>
                <a:gd name="T87" fmla="*/ 34 h 407"/>
                <a:gd name="T88" fmla="*/ 200 w 871"/>
                <a:gd name="T89" fmla="*/ 16 h 407"/>
                <a:gd name="T90" fmla="*/ 246 w 871"/>
                <a:gd name="T91" fmla="*/ 4 h 407"/>
                <a:gd name="T92" fmla="*/ 294 w 871"/>
                <a:gd name="T9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1" h="407">
                  <a:moveTo>
                    <a:pt x="294" y="0"/>
                  </a:moveTo>
                  <a:lnTo>
                    <a:pt x="577" y="0"/>
                  </a:lnTo>
                  <a:lnTo>
                    <a:pt x="625" y="4"/>
                  </a:lnTo>
                  <a:lnTo>
                    <a:pt x="671" y="16"/>
                  </a:lnTo>
                  <a:lnTo>
                    <a:pt x="713" y="34"/>
                  </a:lnTo>
                  <a:lnTo>
                    <a:pt x="751" y="59"/>
                  </a:lnTo>
                  <a:lnTo>
                    <a:pt x="786" y="89"/>
                  </a:lnTo>
                  <a:lnTo>
                    <a:pt x="816" y="123"/>
                  </a:lnTo>
                  <a:lnTo>
                    <a:pt x="839" y="163"/>
                  </a:lnTo>
                  <a:lnTo>
                    <a:pt x="856" y="206"/>
                  </a:lnTo>
                  <a:lnTo>
                    <a:pt x="868" y="252"/>
                  </a:lnTo>
                  <a:lnTo>
                    <a:pt x="871" y="300"/>
                  </a:lnTo>
                  <a:lnTo>
                    <a:pt x="871" y="407"/>
                  </a:lnTo>
                  <a:lnTo>
                    <a:pt x="799" y="407"/>
                  </a:lnTo>
                  <a:lnTo>
                    <a:pt x="799" y="300"/>
                  </a:lnTo>
                  <a:lnTo>
                    <a:pt x="796" y="260"/>
                  </a:lnTo>
                  <a:lnTo>
                    <a:pt x="786" y="221"/>
                  </a:lnTo>
                  <a:lnTo>
                    <a:pt x="770" y="185"/>
                  </a:lnTo>
                  <a:lnTo>
                    <a:pt x="747" y="154"/>
                  </a:lnTo>
                  <a:lnTo>
                    <a:pt x="721" y="127"/>
                  </a:lnTo>
                  <a:lnTo>
                    <a:pt x="691" y="104"/>
                  </a:lnTo>
                  <a:lnTo>
                    <a:pt x="655" y="86"/>
                  </a:lnTo>
                  <a:lnTo>
                    <a:pt x="617" y="76"/>
                  </a:lnTo>
                  <a:lnTo>
                    <a:pt x="577" y="71"/>
                  </a:lnTo>
                  <a:lnTo>
                    <a:pt x="294" y="71"/>
                  </a:lnTo>
                  <a:lnTo>
                    <a:pt x="255" y="76"/>
                  </a:lnTo>
                  <a:lnTo>
                    <a:pt x="216" y="86"/>
                  </a:lnTo>
                  <a:lnTo>
                    <a:pt x="182" y="104"/>
                  </a:lnTo>
                  <a:lnTo>
                    <a:pt x="151" y="127"/>
                  </a:lnTo>
                  <a:lnTo>
                    <a:pt x="123" y="154"/>
                  </a:lnTo>
                  <a:lnTo>
                    <a:pt x="101" y="185"/>
                  </a:lnTo>
                  <a:lnTo>
                    <a:pt x="85" y="221"/>
                  </a:lnTo>
                  <a:lnTo>
                    <a:pt x="75" y="260"/>
                  </a:lnTo>
                  <a:lnTo>
                    <a:pt x="71" y="300"/>
                  </a:lnTo>
                  <a:lnTo>
                    <a:pt x="71" y="407"/>
                  </a:lnTo>
                  <a:lnTo>
                    <a:pt x="0" y="407"/>
                  </a:lnTo>
                  <a:lnTo>
                    <a:pt x="0" y="300"/>
                  </a:lnTo>
                  <a:lnTo>
                    <a:pt x="3" y="252"/>
                  </a:lnTo>
                  <a:lnTo>
                    <a:pt x="14" y="206"/>
                  </a:lnTo>
                  <a:lnTo>
                    <a:pt x="32" y="163"/>
                  </a:lnTo>
                  <a:lnTo>
                    <a:pt x="55" y="123"/>
                  </a:lnTo>
                  <a:lnTo>
                    <a:pt x="85" y="89"/>
                  </a:lnTo>
                  <a:lnTo>
                    <a:pt x="120" y="59"/>
                  </a:lnTo>
                  <a:lnTo>
                    <a:pt x="158" y="34"/>
                  </a:lnTo>
                  <a:lnTo>
                    <a:pt x="200" y="16"/>
                  </a:lnTo>
                  <a:lnTo>
                    <a:pt x="246" y="4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977D663-951C-4138-B830-4FF28CC608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6" y="1895"/>
              <a:ext cx="201" cy="201"/>
            </a:xfrm>
            <a:custGeom>
              <a:avLst/>
              <a:gdLst>
                <a:gd name="T0" fmla="*/ 264 w 604"/>
                <a:gd name="T1" fmla="*/ 76 h 603"/>
                <a:gd name="T2" fmla="*/ 188 w 604"/>
                <a:gd name="T3" fmla="*/ 102 h 603"/>
                <a:gd name="T4" fmla="*/ 129 w 604"/>
                <a:gd name="T5" fmla="*/ 153 h 603"/>
                <a:gd name="T6" fmla="*/ 88 w 604"/>
                <a:gd name="T7" fmla="*/ 219 h 603"/>
                <a:gd name="T8" fmla="*/ 73 w 604"/>
                <a:gd name="T9" fmla="*/ 300 h 603"/>
                <a:gd name="T10" fmla="*/ 87 w 604"/>
                <a:gd name="T11" fmla="*/ 380 h 603"/>
                <a:gd name="T12" fmla="*/ 125 w 604"/>
                <a:gd name="T13" fmla="*/ 449 h 603"/>
                <a:gd name="T14" fmla="*/ 184 w 604"/>
                <a:gd name="T15" fmla="*/ 499 h 603"/>
                <a:gd name="T16" fmla="*/ 259 w 604"/>
                <a:gd name="T17" fmla="*/ 528 h 603"/>
                <a:gd name="T18" fmla="*/ 342 w 604"/>
                <a:gd name="T19" fmla="*/ 529 h 603"/>
                <a:gd name="T20" fmla="*/ 416 w 604"/>
                <a:gd name="T21" fmla="*/ 502 h 603"/>
                <a:gd name="T22" fmla="*/ 477 w 604"/>
                <a:gd name="T23" fmla="*/ 452 h 603"/>
                <a:gd name="T24" fmla="*/ 516 w 604"/>
                <a:gd name="T25" fmla="*/ 384 h 603"/>
                <a:gd name="T26" fmla="*/ 532 w 604"/>
                <a:gd name="T27" fmla="*/ 305 h 603"/>
                <a:gd name="T28" fmla="*/ 529 w 604"/>
                <a:gd name="T29" fmla="*/ 262 h 603"/>
                <a:gd name="T30" fmla="*/ 501 w 604"/>
                <a:gd name="T31" fmla="*/ 187 h 603"/>
                <a:gd name="T32" fmla="*/ 452 w 604"/>
                <a:gd name="T33" fmla="*/ 128 h 603"/>
                <a:gd name="T34" fmla="*/ 384 w 604"/>
                <a:gd name="T35" fmla="*/ 88 h 603"/>
                <a:gd name="T36" fmla="*/ 304 w 604"/>
                <a:gd name="T37" fmla="*/ 73 h 603"/>
                <a:gd name="T38" fmla="*/ 299 w 604"/>
                <a:gd name="T39" fmla="*/ 0 h 603"/>
                <a:gd name="T40" fmla="*/ 387 w 604"/>
                <a:gd name="T41" fmla="*/ 13 h 603"/>
                <a:gd name="T42" fmla="*/ 464 w 604"/>
                <a:gd name="T43" fmla="*/ 47 h 603"/>
                <a:gd name="T44" fmla="*/ 529 w 604"/>
                <a:gd name="T45" fmla="*/ 102 h 603"/>
                <a:gd name="T46" fmla="*/ 576 w 604"/>
                <a:gd name="T47" fmla="*/ 172 h 603"/>
                <a:gd name="T48" fmla="*/ 600 w 604"/>
                <a:gd name="T49" fmla="*/ 255 h 603"/>
                <a:gd name="T50" fmla="*/ 604 w 604"/>
                <a:gd name="T51" fmla="*/ 302 h 603"/>
                <a:gd name="T52" fmla="*/ 592 w 604"/>
                <a:gd name="T53" fmla="*/ 389 h 603"/>
                <a:gd name="T54" fmla="*/ 556 w 604"/>
                <a:gd name="T55" fmla="*/ 466 h 603"/>
                <a:gd name="T56" fmla="*/ 501 w 604"/>
                <a:gd name="T57" fmla="*/ 529 h 603"/>
                <a:gd name="T58" fmla="*/ 431 w 604"/>
                <a:gd name="T59" fmla="*/ 575 h 603"/>
                <a:gd name="T60" fmla="*/ 349 w 604"/>
                <a:gd name="T61" fmla="*/ 601 h 603"/>
                <a:gd name="T62" fmla="*/ 260 w 604"/>
                <a:gd name="T63" fmla="*/ 601 h 603"/>
                <a:gd name="T64" fmla="*/ 177 w 604"/>
                <a:gd name="T65" fmla="*/ 577 h 603"/>
                <a:gd name="T66" fmla="*/ 106 w 604"/>
                <a:gd name="T67" fmla="*/ 532 h 603"/>
                <a:gd name="T68" fmla="*/ 51 w 604"/>
                <a:gd name="T69" fmla="*/ 468 h 603"/>
                <a:gd name="T70" fmla="*/ 13 w 604"/>
                <a:gd name="T71" fmla="*/ 392 h 603"/>
                <a:gd name="T72" fmla="*/ 0 w 604"/>
                <a:gd name="T73" fmla="*/ 305 h 603"/>
                <a:gd name="T74" fmla="*/ 12 w 604"/>
                <a:gd name="T75" fmla="*/ 217 h 603"/>
                <a:gd name="T76" fmla="*/ 48 w 604"/>
                <a:gd name="T77" fmla="*/ 140 h 603"/>
                <a:gd name="T78" fmla="*/ 103 w 604"/>
                <a:gd name="T79" fmla="*/ 76 h 603"/>
                <a:gd name="T80" fmla="*/ 173 w 604"/>
                <a:gd name="T81" fmla="*/ 29 h 603"/>
                <a:gd name="T82" fmla="*/ 255 w 604"/>
                <a:gd name="T83" fmla="*/ 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4" h="603">
                  <a:moveTo>
                    <a:pt x="304" y="72"/>
                  </a:moveTo>
                  <a:lnTo>
                    <a:pt x="264" y="76"/>
                  </a:lnTo>
                  <a:lnTo>
                    <a:pt x="224" y="86"/>
                  </a:lnTo>
                  <a:lnTo>
                    <a:pt x="188" y="102"/>
                  </a:lnTo>
                  <a:lnTo>
                    <a:pt x="156" y="124"/>
                  </a:lnTo>
                  <a:lnTo>
                    <a:pt x="129" y="153"/>
                  </a:lnTo>
                  <a:lnTo>
                    <a:pt x="105" y="184"/>
                  </a:lnTo>
                  <a:lnTo>
                    <a:pt x="88" y="219"/>
                  </a:lnTo>
                  <a:lnTo>
                    <a:pt x="77" y="258"/>
                  </a:lnTo>
                  <a:lnTo>
                    <a:pt x="73" y="300"/>
                  </a:lnTo>
                  <a:lnTo>
                    <a:pt x="75" y="341"/>
                  </a:lnTo>
                  <a:lnTo>
                    <a:pt x="87" y="380"/>
                  </a:lnTo>
                  <a:lnTo>
                    <a:pt x="103" y="416"/>
                  </a:lnTo>
                  <a:lnTo>
                    <a:pt x="125" y="449"/>
                  </a:lnTo>
                  <a:lnTo>
                    <a:pt x="152" y="476"/>
                  </a:lnTo>
                  <a:lnTo>
                    <a:pt x="184" y="499"/>
                  </a:lnTo>
                  <a:lnTo>
                    <a:pt x="220" y="517"/>
                  </a:lnTo>
                  <a:lnTo>
                    <a:pt x="259" y="528"/>
                  </a:lnTo>
                  <a:lnTo>
                    <a:pt x="299" y="532"/>
                  </a:lnTo>
                  <a:lnTo>
                    <a:pt x="342" y="529"/>
                  </a:lnTo>
                  <a:lnTo>
                    <a:pt x="380" y="518"/>
                  </a:lnTo>
                  <a:lnTo>
                    <a:pt x="416" y="502"/>
                  </a:lnTo>
                  <a:lnTo>
                    <a:pt x="448" y="480"/>
                  </a:lnTo>
                  <a:lnTo>
                    <a:pt x="477" y="452"/>
                  </a:lnTo>
                  <a:lnTo>
                    <a:pt x="499" y="420"/>
                  </a:lnTo>
                  <a:lnTo>
                    <a:pt x="516" y="384"/>
                  </a:lnTo>
                  <a:lnTo>
                    <a:pt x="527" y="346"/>
                  </a:lnTo>
                  <a:lnTo>
                    <a:pt x="532" y="305"/>
                  </a:lnTo>
                  <a:lnTo>
                    <a:pt x="532" y="302"/>
                  </a:lnTo>
                  <a:lnTo>
                    <a:pt x="529" y="262"/>
                  </a:lnTo>
                  <a:lnTo>
                    <a:pt x="517" y="222"/>
                  </a:lnTo>
                  <a:lnTo>
                    <a:pt x="501" y="187"/>
                  </a:lnTo>
                  <a:lnTo>
                    <a:pt x="479" y="155"/>
                  </a:lnTo>
                  <a:lnTo>
                    <a:pt x="452" y="128"/>
                  </a:lnTo>
                  <a:lnTo>
                    <a:pt x="420" y="104"/>
                  </a:lnTo>
                  <a:lnTo>
                    <a:pt x="384" y="88"/>
                  </a:lnTo>
                  <a:lnTo>
                    <a:pt x="345" y="77"/>
                  </a:lnTo>
                  <a:lnTo>
                    <a:pt x="304" y="73"/>
                  </a:lnTo>
                  <a:lnTo>
                    <a:pt x="304" y="72"/>
                  </a:lnTo>
                  <a:close/>
                  <a:moveTo>
                    <a:pt x="299" y="0"/>
                  </a:moveTo>
                  <a:lnTo>
                    <a:pt x="344" y="3"/>
                  </a:lnTo>
                  <a:lnTo>
                    <a:pt x="387" y="13"/>
                  </a:lnTo>
                  <a:lnTo>
                    <a:pt x="427" y="28"/>
                  </a:lnTo>
                  <a:lnTo>
                    <a:pt x="464" y="47"/>
                  </a:lnTo>
                  <a:lnTo>
                    <a:pt x="499" y="72"/>
                  </a:lnTo>
                  <a:lnTo>
                    <a:pt x="529" y="102"/>
                  </a:lnTo>
                  <a:lnTo>
                    <a:pt x="555" y="135"/>
                  </a:lnTo>
                  <a:lnTo>
                    <a:pt x="576" y="172"/>
                  </a:lnTo>
                  <a:lnTo>
                    <a:pt x="590" y="212"/>
                  </a:lnTo>
                  <a:lnTo>
                    <a:pt x="600" y="255"/>
                  </a:lnTo>
                  <a:lnTo>
                    <a:pt x="604" y="300"/>
                  </a:lnTo>
                  <a:lnTo>
                    <a:pt x="604" y="302"/>
                  </a:lnTo>
                  <a:lnTo>
                    <a:pt x="600" y="347"/>
                  </a:lnTo>
                  <a:lnTo>
                    <a:pt x="592" y="389"/>
                  </a:lnTo>
                  <a:lnTo>
                    <a:pt x="577" y="429"/>
                  </a:lnTo>
                  <a:lnTo>
                    <a:pt x="556" y="466"/>
                  </a:lnTo>
                  <a:lnTo>
                    <a:pt x="531" y="499"/>
                  </a:lnTo>
                  <a:lnTo>
                    <a:pt x="501" y="529"/>
                  </a:lnTo>
                  <a:lnTo>
                    <a:pt x="468" y="555"/>
                  </a:lnTo>
                  <a:lnTo>
                    <a:pt x="431" y="575"/>
                  </a:lnTo>
                  <a:lnTo>
                    <a:pt x="391" y="591"/>
                  </a:lnTo>
                  <a:lnTo>
                    <a:pt x="349" y="601"/>
                  </a:lnTo>
                  <a:lnTo>
                    <a:pt x="304" y="603"/>
                  </a:lnTo>
                  <a:lnTo>
                    <a:pt x="260" y="601"/>
                  </a:lnTo>
                  <a:lnTo>
                    <a:pt x="218" y="592"/>
                  </a:lnTo>
                  <a:lnTo>
                    <a:pt x="177" y="577"/>
                  </a:lnTo>
                  <a:lnTo>
                    <a:pt x="140" y="556"/>
                  </a:lnTo>
                  <a:lnTo>
                    <a:pt x="106" y="532"/>
                  </a:lnTo>
                  <a:lnTo>
                    <a:pt x="75" y="502"/>
                  </a:lnTo>
                  <a:lnTo>
                    <a:pt x="51" y="468"/>
                  </a:lnTo>
                  <a:lnTo>
                    <a:pt x="30" y="431"/>
                  </a:lnTo>
                  <a:lnTo>
                    <a:pt x="13" y="392"/>
                  </a:lnTo>
                  <a:lnTo>
                    <a:pt x="4" y="349"/>
                  </a:lnTo>
                  <a:lnTo>
                    <a:pt x="0" y="305"/>
                  </a:lnTo>
                  <a:lnTo>
                    <a:pt x="4" y="260"/>
                  </a:lnTo>
                  <a:lnTo>
                    <a:pt x="12" y="217"/>
                  </a:lnTo>
                  <a:lnTo>
                    <a:pt x="27" y="177"/>
                  </a:lnTo>
                  <a:lnTo>
                    <a:pt x="48" y="140"/>
                  </a:lnTo>
                  <a:lnTo>
                    <a:pt x="73" y="106"/>
                  </a:lnTo>
                  <a:lnTo>
                    <a:pt x="103" y="76"/>
                  </a:lnTo>
                  <a:lnTo>
                    <a:pt x="136" y="50"/>
                  </a:lnTo>
                  <a:lnTo>
                    <a:pt x="173" y="29"/>
                  </a:lnTo>
                  <a:lnTo>
                    <a:pt x="213" y="14"/>
                  </a:lnTo>
                  <a:lnTo>
                    <a:pt x="255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1238C33-CD74-4F2C-A5B3-E09FAEB6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2165"/>
              <a:ext cx="291" cy="135"/>
            </a:xfrm>
            <a:custGeom>
              <a:avLst/>
              <a:gdLst>
                <a:gd name="T0" fmla="*/ 294 w 871"/>
                <a:gd name="T1" fmla="*/ 0 h 407"/>
                <a:gd name="T2" fmla="*/ 577 w 871"/>
                <a:gd name="T3" fmla="*/ 0 h 407"/>
                <a:gd name="T4" fmla="*/ 625 w 871"/>
                <a:gd name="T5" fmla="*/ 5 h 407"/>
                <a:gd name="T6" fmla="*/ 671 w 871"/>
                <a:gd name="T7" fmla="*/ 17 h 407"/>
                <a:gd name="T8" fmla="*/ 713 w 871"/>
                <a:gd name="T9" fmla="*/ 34 h 407"/>
                <a:gd name="T10" fmla="*/ 751 w 871"/>
                <a:gd name="T11" fmla="*/ 59 h 407"/>
                <a:gd name="T12" fmla="*/ 786 w 871"/>
                <a:gd name="T13" fmla="*/ 90 h 407"/>
                <a:gd name="T14" fmla="*/ 816 w 871"/>
                <a:gd name="T15" fmla="*/ 125 h 407"/>
                <a:gd name="T16" fmla="*/ 839 w 871"/>
                <a:gd name="T17" fmla="*/ 163 h 407"/>
                <a:gd name="T18" fmla="*/ 856 w 871"/>
                <a:gd name="T19" fmla="*/ 206 h 407"/>
                <a:gd name="T20" fmla="*/ 868 w 871"/>
                <a:gd name="T21" fmla="*/ 252 h 407"/>
                <a:gd name="T22" fmla="*/ 871 w 871"/>
                <a:gd name="T23" fmla="*/ 300 h 407"/>
                <a:gd name="T24" fmla="*/ 871 w 871"/>
                <a:gd name="T25" fmla="*/ 407 h 407"/>
                <a:gd name="T26" fmla="*/ 799 w 871"/>
                <a:gd name="T27" fmla="*/ 407 h 407"/>
                <a:gd name="T28" fmla="*/ 799 w 871"/>
                <a:gd name="T29" fmla="*/ 300 h 407"/>
                <a:gd name="T30" fmla="*/ 796 w 871"/>
                <a:gd name="T31" fmla="*/ 260 h 407"/>
                <a:gd name="T32" fmla="*/ 786 w 871"/>
                <a:gd name="T33" fmla="*/ 221 h 407"/>
                <a:gd name="T34" fmla="*/ 770 w 871"/>
                <a:gd name="T35" fmla="*/ 187 h 407"/>
                <a:gd name="T36" fmla="*/ 747 w 871"/>
                <a:gd name="T37" fmla="*/ 154 h 407"/>
                <a:gd name="T38" fmla="*/ 721 w 871"/>
                <a:gd name="T39" fmla="*/ 127 h 407"/>
                <a:gd name="T40" fmla="*/ 691 w 871"/>
                <a:gd name="T41" fmla="*/ 105 h 407"/>
                <a:gd name="T42" fmla="*/ 655 w 871"/>
                <a:gd name="T43" fmla="*/ 88 h 407"/>
                <a:gd name="T44" fmla="*/ 617 w 871"/>
                <a:gd name="T45" fmla="*/ 76 h 407"/>
                <a:gd name="T46" fmla="*/ 577 w 871"/>
                <a:gd name="T47" fmla="*/ 73 h 407"/>
                <a:gd name="T48" fmla="*/ 294 w 871"/>
                <a:gd name="T49" fmla="*/ 73 h 407"/>
                <a:gd name="T50" fmla="*/ 255 w 871"/>
                <a:gd name="T51" fmla="*/ 76 h 407"/>
                <a:gd name="T52" fmla="*/ 216 w 871"/>
                <a:gd name="T53" fmla="*/ 88 h 407"/>
                <a:gd name="T54" fmla="*/ 182 w 871"/>
                <a:gd name="T55" fmla="*/ 105 h 407"/>
                <a:gd name="T56" fmla="*/ 151 w 871"/>
                <a:gd name="T57" fmla="*/ 127 h 407"/>
                <a:gd name="T58" fmla="*/ 123 w 871"/>
                <a:gd name="T59" fmla="*/ 154 h 407"/>
                <a:gd name="T60" fmla="*/ 101 w 871"/>
                <a:gd name="T61" fmla="*/ 187 h 407"/>
                <a:gd name="T62" fmla="*/ 85 w 871"/>
                <a:gd name="T63" fmla="*/ 221 h 407"/>
                <a:gd name="T64" fmla="*/ 75 w 871"/>
                <a:gd name="T65" fmla="*/ 260 h 407"/>
                <a:gd name="T66" fmla="*/ 71 w 871"/>
                <a:gd name="T67" fmla="*/ 300 h 407"/>
                <a:gd name="T68" fmla="*/ 71 w 871"/>
                <a:gd name="T69" fmla="*/ 407 h 407"/>
                <a:gd name="T70" fmla="*/ 0 w 871"/>
                <a:gd name="T71" fmla="*/ 407 h 407"/>
                <a:gd name="T72" fmla="*/ 0 w 871"/>
                <a:gd name="T73" fmla="*/ 300 h 407"/>
                <a:gd name="T74" fmla="*/ 3 w 871"/>
                <a:gd name="T75" fmla="*/ 252 h 407"/>
                <a:gd name="T76" fmla="*/ 14 w 871"/>
                <a:gd name="T77" fmla="*/ 206 h 407"/>
                <a:gd name="T78" fmla="*/ 32 w 871"/>
                <a:gd name="T79" fmla="*/ 163 h 407"/>
                <a:gd name="T80" fmla="*/ 55 w 871"/>
                <a:gd name="T81" fmla="*/ 125 h 407"/>
                <a:gd name="T82" fmla="*/ 85 w 871"/>
                <a:gd name="T83" fmla="*/ 90 h 407"/>
                <a:gd name="T84" fmla="*/ 120 w 871"/>
                <a:gd name="T85" fmla="*/ 59 h 407"/>
                <a:gd name="T86" fmla="*/ 158 w 871"/>
                <a:gd name="T87" fmla="*/ 34 h 407"/>
                <a:gd name="T88" fmla="*/ 200 w 871"/>
                <a:gd name="T89" fmla="*/ 17 h 407"/>
                <a:gd name="T90" fmla="*/ 246 w 871"/>
                <a:gd name="T91" fmla="*/ 5 h 407"/>
                <a:gd name="T92" fmla="*/ 294 w 871"/>
                <a:gd name="T9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1" h="407">
                  <a:moveTo>
                    <a:pt x="294" y="0"/>
                  </a:moveTo>
                  <a:lnTo>
                    <a:pt x="577" y="0"/>
                  </a:lnTo>
                  <a:lnTo>
                    <a:pt x="625" y="5"/>
                  </a:lnTo>
                  <a:lnTo>
                    <a:pt x="671" y="17"/>
                  </a:lnTo>
                  <a:lnTo>
                    <a:pt x="713" y="34"/>
                  </a:lnTo>
                  <a:lnTo>
                    <a:pt x="751" y="59"/>
                  </a:lnTo>
                  <a:lnTo>
                    <a:pt x="786" y="90"/>
                  </a:lnTo>
                  <a:lnTo>
                    <a:pt x="816" y="125"/>
                  </a:lnTo>
                  <a:lnTo>
                    <a:pt x="839" y="163"/>
                  </a:lnTo>
                  <a:lnTo>
                    <a:pt x="856" y="206"/>
                  </a:lnTo>
                  <a:lnTo>
                    <a:pt x="868" y="252"/>
                  </a:lnTo>
                  <a:lnTo>
                    <a:pt x="871" y="300"/>
                  </a:lnTo>
                  <a:lnTo>
                    <a:pt x="871" y="407"/>
                  </a:lnTo>
                  <a:lnTo>
                    <a:pt x="799" y="407"/>
                  </a:lnTo>
                  <a:lnTo>
                    <a:pt x="799" y="300"/>
                  </a:lnTo>
                  <a:lnTo>
                    <a:pt x="796" y="260"/>
                  </a:lnTo>
                  <a:lnTo>
                    <a:pt x="786" y="221"/>
                  </a:lnTo>
                  <a:lnTo>
                    <a:pt x="770" y="187"/>
                  </a:lnTo>
                  <a:lnTo>
                    <a:pt x="747" y="154"/>
                  </a:lnTo>
                  <a:lnTo>
                    <a:pt x="721" y="127"/>
                  </a:lnTo>
                  <a:lnTo>
                    <a:pt x="691" y="105"/>
                  </a:lnTo>
                  <a:lnTo>
                    <a:pt x="655" y="88"/>
                  </a:lnTo>
                  <a:lnTo>
                    <a:pt x="617" y="76"/>
                  </a:lnTo>
                  <a:lnTo>
                    <a:pt x="577" y="73"/>
                  </a:lnTo>
                  <a:lnTo>
                    <a:pt x="294" y="73"/>
                  </a:lnTo>
                  <a:lnTo>
                    <a:pt x="255" y="76"/>
                  </a:lnTo>
                  <a:lnTo>
                    <a:pt x="216" y="88"/>
                  </a:lnTo>
                  <a:lnTo>
                    <a:pt x="182" y="105"/>
                  </a:lnTo>
                  <a:lnTo>
                    <a:pt x="151" y="127"/>
                  </a:lnTo>
                  <a:lnTo>
                    <a:pt x="123" y="154"/>
                  </a:lnTo>
                  <a:lnTo>
                    <a:pt x="101" y="187"/>
                  </a:lnTo>
                  <a:lnTo>
                    <a:pt x="85" y="221"/>
                  </a:lnTo>
                  <a:lnTo>
                    <a:pt x="75" y="260"/>
                  </a:lnTo>
                  <a:lnTo>
                    <a:pt x="71" y="300"/>
                  </a:lnTo>
                  <a:lnTo>
                    <a:pt x="71" y="407"/>
                  </a:lnTo>
                  <a:lnTo>
                    <a:pt x="0" y="407"/>
                  </a:lnTo>
                  <a:lnTo>
                    <a:pt x="0" y="300"/>
                  </a:lnTo>
                  <a:lnTo>
                    <a:pt x="3" y="252"/>
                  </a:lnTo>
                  <a:lnTo>
                    <a:pt x="14" y="206"/>
                  </a:lnTo>
                  <a:lnTo>
                    <a:pt x="32" y="163"/>
                  </a:lnTo>
                  <a:lnTo>
                    <a:pt x="55" y="125"/>
                  </a:lnTo>
                  <a:lnTo>
                    <a:pt x="85" y="90"/>
                  </a:lnTo>
                  <a:lnTo>
                    <a:pt x="120" y="59"/>
                  </a:lnTo>
                  <a:lnTo>
                    <a:pt x="158" y="34"/>
                  </a:lnTo>
                  <a:lnTo>
                    <a:pt x="200" y="17"/>
                  </a:lnTo>
                  <a:lnTo>
                    <a:pt x="246" y="5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BF42D8A-82B8-4F7A-8D39-52CD39CF0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800"/>
              <a:ext cx="294" cy="109"/>
            </a:xfrm>
            <a:custGeom>
              <a:avLst/>
              <a:gdLst>
                <a:gd name="T0" fmla="*/ 298 w 880"/>
                <a:gd name="T1" fmla="*/ 0 h 326"/>
                <a:gd name="T2" fmla="*/ 582 w 880"/>
                <a:gd name="T3" fmla="*/ 0 h 326"/>
                <a:gd name="T4" fmla="*/ 627 w 880"/>
                <a:gd name="T5" fmla="*/ 4 h 326"/>
                <a:gd name="T6" fmla="*/ 669 w 880"/>
                <a:gd name="T7" fmla="*/ 14 h 326"/>
                <a:gd name="T8" fmla="*/ 707 w 880"/>
                <a:gd name="T9" fmla="*/ 29 h 326"/>
                <a:gd name="T10" fmla="*/ 745 w 880"/>
                <a:gd name="T11" fmla="*/ 50 h 326"/>
                <a:gd name="T12" fmla="*/ 778 w 880"/>
                <a:gd name="T13" fmla="*/ 75 h 326"/>
                <a:gd name="T14" fmla="*/ 807 w 880"/>
                <a:gd name="T15" fmla="*/ 104 h 326"/>
                <a:gd name="T16" fmla="*/ 833 w 880"/>
                <a:gd name="T17" fmla="*/ 138 h 326"/>
                <a:gd name="T18" fmla="*/ 852 w 880"/>
                <a:gd name="T19" fmla="*/ 175 h 326"/>
                <a:gd name="T20" fmla="*/ 867 w 880"/>
                <a:gd name="T21" fmla="*/ 215 h 326"/>
                <a:gd name="T22" fmla="*/ 876 w 880"/>
                <a:gd name="T23" fmla="*/ 257 h 326"/>
                <a:gd name="T24" fmla="*/ 880 w 880"/>
                <a:gd name="T25" fmla="*/ 301 h 326"/>
                <a:gd name="T26" fmla="*/ 880 w 880"/>
                <a:gd name="T27" fmla="*/ 326 h 326"/>
                <a:gd name="T28" fmla="*/ 808 w 880"/>
                <a:gd name="T29" fmla="*/ 326 h 326"/>
                <a:gd name="T30" fmla="*/ 808 w 880"/>
                <a:gd name="T31" fmla="*/ 301 h 326"/>
                <a:gd name="T32" fmla="*/ 804 w 880"/>
                <a:gd name="T33" fmla="*/ 260 h 326"/>
                <a:gd name="T34" fmla="*/ 794 w 880"/>
                <a:gd name="T35" fmla="*/ 222 h 326"/>
                <a:gd name="T36" fmla="*/ 777 w 880"/>
                <a:gd name="T37" fmla="*/ 186 h 326"/>
                <a:gd name="T38" fmla="*/ 754 w 880"/>
                <a:gd name="T39" fmla="*/ 154 h 326"/>
                <a:gd name="T40" fmla="*/ 727 w 880"/>
                <a:gd name="T41" fmla="*/ 127 h 326"/>
                <a:gd name="T42" fmla="*/ 696 w 880"/>
                <a:gd name="T43" fmla="*/ 104 h 326"/>
                <a:gd name="T44" fmla="*/ 662 w 880"/>
                <a:gd name="T45" fmla="*/ 87 h 326"/>
                <a:gd name="T46" fmla="*/ 623 w 880"/>
                <a:gd name="T47" fmla="*/ 76 h 326"/>
                <a:gd name="T48" fmla="*/ 582 w 880"/>
                <a:gd name="T49" fmla="*/ 72 h 326"/>
                <a:gd name="T50" fmla="*/ 298 w 880"/>
                <a:gd name="T51" fmla="*/ 72 h 326"/>
                <a:gd name="T52" fmla="*/ 257 w 880"/>
                <a:gd name="T53" fmla="*/ 76 h 326"/>
                <a:gd name="T54" fmla="*/ 218 w 880"/>
                <a:gd name="T55" fmla="*/ 87 h 326"/>
                <a:gd name="T56" fmla="*/ 184 w 880"/>
                <a:gd name="T57" fmla="*/ 104 h 326"/>
                <a:gd name="T58" fmla="*/ 153 w 880"/>
                <a:gd name="T59" fmla="*/ 127 h 326"/>
                <a:gd name="T60" fmla="*/ 126 w 880"/>
                <a:gd name="T61" fmla="*/ 154 h 326"/>
                <a:gd name="T62" fmla="*/ 103 w 880"/>
                <a:gd name="T63" fmla="*/ 186 h 326"/>
                <a:gd name="T64" fmla="*/ 86 w 880"/>
                <a:gd name="T65" fmla="*/ 222 h 326"/>
                <a:gd name="T66" fmla="*/ 76 w 880"/>
                <a:gd name="T67" fmla="*/ 260 h 326"/>
                <a:gd name="T68" fmla="*/ 72 w 880"/>
                <a:gd name="T69" fmla="*/ 301 h 326"/>
                <a:gd name="T70" fmla="*/ 72 w 880"/>
                <a:gd name="T71" fmla="*/ 326 h 326"/>
                <a:gd name="T72" fmla="*/ 0 w 880"/>
                <a:gd name="T73" fmla="*/ 326 h 326"/>
                <a:gd name="T74" fmla="*/ 0 w 880"/>
                <a:gd name="T75" fmla="*/ 301 h 326"/>
                <a:gd name="T76" fmla="*/ 4 w 880"/>
                <a:gd name="T77" fmla="*/ 257 h 326"/>
                <a:gd name="T78" fmla="*/ 13 w 880"/>
                <a:gd name="T79" fmla="*/ 215 h 326"/>
                <a:gd name="T80" fmla="*/ 28 w 880"/>
                <a:gd name="T81" fmla="*/ 175 h 326"/>
                <a:gd name="T82" fmla="*/ 47 w 880"/>
                <a:gd name="T83" fmla="*/ 138 h 326"/>
                <a:gd name="T84" fmla="*/ 73 w 880"/>
                <a:gd name="T85" fmla="*/ 104 h 326"/>
                <a:gd name="T86" fmla="*/ 102 w 880"/>
                <a:gd name="T87" fmla="*/ 75 h 326"/>
                <a:gd name="T88" fmla="*/ 135 w 880"/>
                <a:gd name="T89" fmla="*/ 50 h 326"/>
                <a:gd name="T90" fmla="*/ 173 w 880"/>
                <a:gd name="T91" fmla="*/ 29 h 326"/>
                <a:gd name="T92" fmla="*/ 211 w 880"/>
                <a:gd name="T93" fmla="*/ 14 h 326"/>
                <a:gd name="T94" fmla="*/ 253 w 880"/>
                <a:gd name="T95" fmla="*/ 4 h 326"/>
                <a:gd name="T96" fmla="*/ 298 w 880"/>
                <a:gd name="T9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0" h="326">
                  <a:moveTo>
                    <a:pt x="298" y="0"/>
                  </a:moveTo>
                  <a:lnTo>
                    <a:pt x="582" y="0"/>
                  </a:lnTo>
                  <a:lnTo>
                    <a:pt x="627" y="4"/>
                  </a:lnTo>
                  <a:lnTo>
                    <a:pt x="669" y="14"/>
                  </a:lnTo>
                  <a:lnTo>
                    <a:pt x="707" y="29"/>
                  </a:lnTo>
                  <a:lnTo>
                    <a:pt x="745" y="50"/>
                  </a:lnTo>
                  <a:lnTo>
                    <a:pt x="778" y="75"/>
                  </a:lnTo>
                  <a:lnTo>
                    <a:pt x="807" y="104"/>
                  </a:lnTo>
                  <a:lnTo>
                    <a:pt x="833" y="138"/>
                  </a:lnTo>
                  <a:lnTo>
                    <a:pt x="852" y="175"/>
                  </a:lnTo>
                  <a:lnTo>
                    <a:pt x="867" y="215"/>
                  </a:lnTo>
                  <a:lnTo>
                    <a:pt x="876" y="257"/>
                  </a:lnTo>
                  <a:lnTo>
                    <a:pt x="880" y="301"/>
                  </a:lnTo>
                  <a:lnTo>
                    <a:pt x="880" y="326"/>
                  </a:lnTo>
                  <a:lnTo>
                    <a:pt x="808" y="326"/>
                  </a:lnTo>
                  <a:lnTo>
                    <a:pt x="808" y="301"/>
                  </a:lnTo>
                  <a:lnTo>
                    <a:pt x="804" y="260"/>
                  </a:lnTo>
                  <a:lnTo>
                    <a:pt x="794" y="222"/>
                  </a:lnTo>
                  <a:lnTo>
                    <a:pt x="777" y="186"/>
                  </a:lnTo>
                  <a:lnTo>
                    <a:pt x="754" y="154"/>
                  </a:lnTo>
                  <a:lnTo>
                    <a:pt x="727" y="127"/>
                  </a:lnTo>
                  <a:lnTo>
                    <a:pt x="696" y="104"/>
                  </a:lnTo>
                  <a:lnTo>
                    <a:pt x="662" y="87"/>
                  </a:lnTo>
                  <a:lnTo>
                    <a:pt x="623" y="76"/>
                  </a:lnTo>
                  <a:lnTo>
                    <a:pt x="582" y="72"/>
                  </a:lnTo>
                  <a:lnTo>
                    <a:pt x="298" y="72"/>
                  </a:lnTo>
                  <a:lnTo>
                    <a:pt x="257" y="76"/>
                  </a:lnTo>
                  <a:lnTo>
                    <a:pt x="218" y="87"/>
                  </a:lnTo>
                  <a:lnTo>
                    <a:pt x="184" y="104"/>
                  </a:lnTo>
                  <a:lnTo>
                    <a:pt x="153" y="127"/>
                  </a:lnTo>
                  <a:lnTo>
                    <a:pt x="126" y="154"/>
                  </a:lnTo>
                  <a:lnTo>
                    <a:pt x="103" y="186"/>
                  </a:lnTo>
                  <a:lnTo>
                    <a:pt x="86" y="222"/>
                  </a:lnTo>
                  <a:lnTo>
                    <a:pt x="76" y="260"/>
                  </a:lnTo>
                  <a:lnTo>
                    <a:pt x="72" y="301"/>
                  </a:lnTo>
                  <a:lnTo>
                    <a:pt x="72" y="326"/>
                  </a:lnTo>
                  <a:lnTo>
                    <a:pt x="0" y="326"/>
                  </a:lnTo>
                  <a:lnTo>
                    <a:pt x="0" y="301"/>
                  </a:lnTo>
                  <a:lnTo>
                    <a:pt x="4" y="257"/>
                  </a:lnTo>
                  <a:lnTo>
                    <a:pt x="13" y="215"/>
                  </a:lnTo>
                  <a:lnTo>
                    <a:pt x="28" y="175"/>
                  </a:lnTo>
                  <a:lnTo>
                    <a:pt x="47" y="138"/>
                  </a:lnTo>
                  <a:lnTo>
                    <a:pt x="73" y="104"/>
                  </a:lnTo>
                  <a:lnTo>
                    <a:pt x="102" y="75"/>
                  </a:lnTo>
                  <a:lnTo>
                    <a:pt x="135" y="50"/>
                  </a:lnTo>
                  <a:lnTo>
                    <a:pt x="173" y="29"/>
                  </a:lnTo>
                  <a:lnTo>
                    <a:pt x="211" y="14"/>
                  </a:lnTo>
                  <a:lnTo>
                    <a:pt x="253" y="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27CD62D-F6EF-484D-83DD-B03E2ABF2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61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5868653" cy="152082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Laika </a:t>
            </a:r>
            <a:r>
              <a:rPr lang="en-US" sz="3600" dirty="0" err="1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plāns</a:t>
            </a:r>
            <a:r>
              <a:rPr lang="lv-LV" sz="36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07AD66-0D2F-4849-AFEF-C44354131C7F}"/>
              </a:ext>
            </a:extLst>
          </p:cNvPr>
          <p:cNvSpPr txBox="1">
            <a:spLocks/>
          </p:cNvSpPr>
          <p:nvPr/>
        </p:nvSpPr>
        <p:spPr>
          <a:xfrm>
            <a:off x="1439078" y="1593460"/>
            <a:ext cx="6182730" cy="2098999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24616E-AD7B-4E5D-B262-79451D927022}"/>
              </a:ext>
            </a:extLst>
          </p:cNvPr>
          <p:cNvSpPr/>
          <p:nvPr/>
        </p:nvSpPr>
        <p:spPr>
          <a:xfrm rot="5400000" flipV="1">
            <a:off x="-292092" y="2793365"/>
            <a:ext cx="1828800" cy="45719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610B68-08F7-4B4F-B073-0F409E89D52E}"/>
              </a:ext>
            </a:extLst>
          </p:cNvPr>
          <p:cNvSpPr txBox="1">
            <a:spLocks/>
          </p:cNvSpPr>
          <p:nvPr/>
        </p:nvSpPr>
        <p:spPr>
          <a:xfrm>
            <a:off x="747690" y="1944071"/>
            <a:ext cx="2976870" cy="1397776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10.</a:t>
            </a:r>
            <a:r>
              <a:rPr lang="en-US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septembris</a:t>
            </a:r>
          </a:p>
          <a:p>
            <a:pPr marL="0" indent="0">
              <a:buNone/>
            </a:pPr>
            <a:r>
              <a:rPr lang="lv-LV" sz="2000" b="1" dirty="0">
                <a:latin typeface="SEB SansSerif" panose="00000500000000000000" pitchFamily="2" charset="0"/>
                <a:cs typeface="Arial" panose="020B0604020202020204" pitchFamily="34" charset="0"/>
              </a:rPr>
              <a:t>Sākas pieteikumu pieņemšana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51F089-9370-4FC3-A9C8-E00103FAC362}"/>
              </a:ext>
            </a:extLst>
          </p:cNvPr>
          <p:cNvSpPr/>
          <p:nvPr/>
        </p:nvSpPr>
        <p:spPr>
          <a:xfrm flipV="1">
            <a:off x="599448" y="3706787"/>
            <a:ext cx="11590965" cy="45719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EDDA1F-0236-49FF-BDFB-5AD90915A225}"/>
              </a:ext>
            </a:extLst>
          </p:cNvPr>
          <p:cNvSpPr/>
          <p:nvPr/>
        </p:nvSpPr>
        <p:spPr>
          <a:xfrm rot="5400000" flipV="1">
            <a:off x="576909" y="5172516"/>
            <a:ext cx="1828800" cy="45719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96A787-E8C6-4EBC-81A3-116B77774252}"/>
              </a:ext>
            </a:extLst>
          </p:cNvPr>
          <p:cNvSpPr txBox="1">
            <a:spLocks/>
          </p:cNvSpPr>
          <p:nvPr/>
        </p:nvSpPr>
        <p:spPr>
          <a:xfrm>
            <a:off x="4330279" y="1944071"/>
            <a:ext cx="2814929" cy="1397776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30</a:t>
            </a:r>
            <a:r>
              <a:rPr lang="lv-LV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.</a:t>
            </a:r>
            <a:r>
              <a:rPr lang="en-US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septembris</a:t>
            </a:r>
          </a:p>
          <a:p>
            <a:pPr marL="0" indent="0">
              <a:buNone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Plkst.14:00 </a:t>
            </a:r>
            <a:br>
              <a:rPr lang="en-US" sz="20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beidzas pieteikumu pieņemšana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5CD9FB-C9DB-4613-812C-D268483C8013}"/>
              </a:ext>
            </a:extLst>
          </p:cNvPr>
          <p:cNvSpPr/>
          <p:nvPr/>
        </p:nvSpPr>
        <p:spPr>
          <a:xfrm rot="5400000" flipV="1">
            <a:off x="3270349" y="2793365"/>
            <a:ext cx="1828800" cy="45719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14DE954-4E35-4CD7-A9F0-5AE92A35B22E}"/>
              </a:ext>
            </a:extLst>
          </p:cNvPr>
          <p:cNvSpPr txBox="1">
            <a:spLocks/>
          </p:cNvSpPr>
          <p:nvPr/>
        </p:nvSpPr>
        <p:spPr>
          <a:xfrm>
            <a:off x="7834404" y="1944071"/>
            <a:ext cx="3307261" cy="1397776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13.</a:t>
            </a:r>
            <a:r>
              <a:rPr lang="en-US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oktobris</a:t>
            </a:r>
          </a:p>
          <a:p>
            <a:pPr marL="0" indent="0">
              <a:buNone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I kārtas </a:t>
            </a:r>
            <a:br>
              <a:rPr lang="en-US" sz="20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vērtēšanas </a:t>
            </a:r>
            <a:br>
              <a:rPr lang="en-US" sz="20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rezultāti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5A8FE6-EBC7-4DD0-AB01-F301585B601A}"/>
              </a:ext>
            </a:extLst>
          </p:cNvPr>
          <p:cNvSpPr/>
          <p:nvPr/>
        </p:nvSpPr>
        <p:spPr>
          <a:xfrm rot="5400000" flipV="1">
            <a:off x="4090704" y="5172518"/>
            <a:ext cx="1828800" cy="45719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DC8E90-0DC0-4C54-9780-098492783A0D}"/>
              </a:ext>
            </a:extLst>
          </p:cNvPr>
          <p:cNvSpPr txBox="1">
            <a:spLocks/>
          </p:cNvSpPr>
          <p:nvPr/>
        </p:nvSpPr>
        <p:spPr>
          <a:xfrm>
            <a:off x="1631876" y="4408636"/>
            <a:ext cx="3089389" cy="1397776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2</a:t>
            </a:r>
            <a:r>
              <a:rPr lang="lv-LV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7</a:t>
            </a:r>
            <a:r>
              <a:rPr lang="en-US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oktobris</a:t>
            </a:r>
            <a:endParaRPr lang="en-US" sz="2800" b="1" dirty="0">
              <a:solidFill>
                <a:schemeClr val="accent3"/>
              </a:solidFill>
              <a:latin typeface="SEB SansSerif" panose="000005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II kārtas</a:t>
            </a:r>
            <a:r>
              <a:rPr lang="en-US" sz="2000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br>
              <a:rPr lang="en-US" sz="20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vērtēšanas rezultāti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4AD5AE-E805-4197-B3ED-6F1BA2419A76}"/>
              </a:ext>
            </a:extLst>
          </p:cNvPr>
          <p:cNvSpPr/>
          <p:nvPr/>
        </p:nvSpPr>
        <p:spPr>
          <a:xfrm rot="5400000" flipV="1">
            <a:off x="6787070" y="2793365"/>
            <a:ext cx="1828800" cy="45719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C4AC4DA-2513-42D3-BAD5-3B4CE797282D}"/>
              </a:ext>
            </a:extLst>
          </p:cNvPr>
          <p:cNvSpPr txBox="1">
            <a:spLocks/>
          </p:cNvSpPr>
          <p:nvPr/>
        </p:nvSpPr>
        <p:spPr>
          <a:xfrm>
            <a:off x="5109830" y="4408636"/>
            <a:ext cx="3307261" cy="1397776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2.-3.</a:t>
            </a:r>
            <a:r>
              <a:rPr lang="en-US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novembris</a:t>
            </a:r>
          </a:p>
          <a:p>
            <a:pPr marL="0" indent="0">
              <a:buNone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III kārtas </a:t>
            </a:r>
            <a:br>
              <a:rPr lang="en-US" sz="20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norise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B51A2E-347E-40D9-B686-FA144FC07D51}"/>
              </a:ext>
            </a:extLst>
          </p:cNvPr>
          <p:cNvSpPr/>
          <p:nvPr/>
        </p:nvSpPr>
        <p:spPr>
          <a:xfrm rot="5400000" flipV="1">
            <a:off x="7632489" y="5172520"/>
            <a:ext cx="1828800" cy="45719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004235A-7A9F-42AA-9265-156B97081C6D}"/>
              </a:ext>
            </a:extLst>
          </p:cNvPr>
          <p:cNvSpPr txBox="1">
            <a:spLocks/>
          </p:cNvSpPr>
          <p:nvPr/>
        </p:nvSpPr>
        <p:spPr>
          <a:xfrm>
            <a:off x="8676687" y="4408636"/>
            <a:ext cx="2712934" cy="1397776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12.</a:t>
            </a:r>
            <a:r>
              <a:rPr lang="en-US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 n</a:t>
            </a:r>
            <a:r>
              <a:rPr lang="lv-LV" sz="2800" b="1" dirty="0" err="1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ovembris</a:t>
            </a:r>
            <a:endParaRPr lang="en-US" sz="2800" b="1" dirty="0">
              <a:solidFill>
                <a:schemeClr val="accent3"/>
              </a:solidFill>
              <a:latin typeface="SEB SansSerif" panose="000005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000" b="1" dirty="0">
                <a:latin typeface="SEB SansSerif" panose="00000500000000000000" pitchFamily="2" charset="0"/>
                <a:cs typeface="Arial" panose="020B0604020202020204" pitchFamily="34" charset="0"/>
              </a:rPr>
              <a:t>Rezultātu paziņošana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6F0526-5C96-4F29-8730-918DE09B9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05F4A2F-51CC-4C16-9BCD-3D10A298AAC4}"/>
              </a:ext>
            </a:extLst>
          </p:cNvPr>
          <p:cNvSpPr/>
          <p:nvPr/>
        </p:nvSpPr>
        <p:spPr>
          <a:xfrm flipV="1">
            <a:off x="6019" y="4274734"/>
            <a:ext cx="8542106" cy="4572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0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4D2040C-9B4F-4E8B-8FC4-1FE3F28312F0}"/>
              </a:ext>
            </a:extLst>
          </p:cNvPr>
          <p:cNvSpPr/>
          <p:nvPr/>
        </p:nvSpPr>
        <p:spPr>
          <a:xfrm>
            <a:off x="-2" y="0"/>
            <a:ext cx="4567238" cy="456723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3960403" cy="1520825"/>
          </a:xfrm>
        </p:spPr>
        <p:txBody>
          <a:bodyPr/>
          <a:lstStyle/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Granta izmaksa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BA9CBCA5-C3B4-430D-B703-117A0D9E78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87003" y="2111274"/>
            <a:ext cx="1647342" cy="1647342"/>
            <a:chOff x="1006" y="1531"/>
            <a:chExt cx="1258" cy="1258"/>
          </a:xfrm>
          <a:solidFill>
            <a:schemeClr val="bg1"/>
          </a:solidFill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FA56F3E1-6CCC-4927-9E81-27A49CE9D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" y="2200"/>
              <a:ext cx="1258" cy="589"/>
            </a:xfrm>
            <a:custGeom>
              <a:avLst/>
              <a:gdLst>
                <a:gd name="T0" fmla="*/ 576 w 3774"/>
                <a:gd name="T1" fmla="*/ 1369 h 1766"/>
                <a:gd name="T2" fmla="*/ 1636 w 3774"/>
                <a:gd name="T3" fmla="*/ 1586 h 1766"/>
                <a:gd name="T4" fmla="*/ 1762 w 3774"/>
                <a:gd name="T5" fmla="*/ 1583 h 1766"/>
                <a:gd name="T6" fmla="*/ 1886 w 3774"/>
                <a:gd name="T7" fmla="*/ 1553 h 1766"/>
                <a:gd name="T8" fmla="*/ 3639 w 3774"/>
                <a:gd name="T9" fmla="*/ 907 h 1766"/>
                <a:gd name="T10" fmla="*/ 3677 w 3774"/>
                <a:gd name="T11" fmla="*/ 870 h 1766"/>
                <a:gd name="T12" fmla="*/ 3698 w 3774"/>
                <a:gd name="T13" fmla="*/ 820 h 1766"/>
                <a:gd name="T14" fmla="*/ 3698 w 3774"/>
                <a:gd name="T15" fmla="*/ 762 h 1766"/>
                <a:gd name="T16" fmla="*/ 3672 w 3774"/>
                <a:gd name="T17" fmla="*/ 709 h 1766"/>
                <a:gd name="T18" fmla="*/ 3627 w 3774"/>
                <a:gd name="T19" fmla="*/ 671 h 1766"/>
                <a:gd name="T20" fmla="*/ 3567 w 3774"/>
                <a:gd name="T21" fmla="*/ 658 h 1766"/>
                <a:gd name="T22" fmla="*/ 2115 w 3774"/>
                <a:gd name="T23" fmla="*/ 700 h 1766"/>
                <a:gd name="T24" fmla="*/ 2101 w 3774"/>
                <a:gd name="T25" fmla="*/ 782 h 1766"/>
                <a:gd name="T26" fmla="*/ 2067 w 3774"/>
                <a:gd name="T27" fmla="*/ 865 h 1766"/>
                <a:gd name="T28" fmla="*/ 2010 w 3774"/>
                <a:gd name="T29" fmla="*/ 936 h 1766"/>
                <a:gd name="T30" fmla="*/ 1938 w 3774"/>
                <a:gd name="T31" fmla="*/ 991 h 1766"/>
                <a:gd name="T32" fmla="*/ 1856 w 3774"/>
                <a:gd name="T33" fmla="*/ 1024 h 1766"/>
                <a:gd name="T34" fmla="*/ 1767 w 3774"/>
                <a:gd name="T35" fmla="*/ 1035 h 1766"/>
                <a:gd name="T36" fmla="*/ 1680 w 3774"/>
                <a:gd name="T37" fmla="*/ 1026 h 1766"/>
                <a:gd name="T38" fmla="*/ 1019 w 3774"/>
                <a:gd name="T39" fmla="*/ 768 h 1766"/>
                <a:gd name="T40" fmla="*/ 1664 w 3774"/>
                <a:gd name="T41" fmla="*/ 944 h 1766"/>
                <a:gd name="T42" fmla="*/ 1742 w 3774"/>
                <a:gd name="T43" fmla="*/ 962 h 1766"/>
                <a:gd name="T44" fmla="*/ 1819 w 3774"/>
                <a:gd name="T45" fmla="*/ 959 h 1766"/>
                <a:gd name="T46" fmla="*/ 1891 w 3774"/>
                <a:gd name="T47" fmla="*/ 934 h 1766"/>
                <a:gd name="T48" fmla="*/ 1954 w 3774"/>
                <a:gd name="T49" fmla="*/ 891 h 1766"/>
                <a:gd name="T50" fmla="*/ 2002 w 3774"/>
                <a:gd name="T51" fmla="*/ 830 h 1766"/>
                <a:gd name="T52" fmla="*/ 2036 w 3774"/>
                <a:gd name="T53" fmla="*/ 751 h 1766"/>
                <a:gd name="T54" fmla="*/ 2043 w 3774"/>
                <a:gd name="T55" fmla="*/ 664 h 1766"/>
                <a:gd name="T56" fmla="*/ 2022 w 3774"/>
                <a:gd name="T57" fmla="*/ 577 h 1766"/>
                <a:gd name="T58" fmla="*/ 1984 w 3774"/>
                <a:gd name="T59" fmla="*/ 514 h 1766"/>
                <a:gd name="T60" fmla="*/ 1932 w 3774"/>
                <a:gd name="T61" fmla="*/ 462 h 1766"/>
                <a:gd name="T62" fmla="*/ 1867 w 3774"/>
                <a:gd name="T63" fmla="*/ 426 h 1766"/>
                <a:gd name="T64" fmla="*/ 576 w 3774"/>
                <a:gd name="T65" fmla="*/ 72 h 1766"/>
                <a:gd name="T66" fmla="*/ 72 w 3774"/>
                <a:gd name="T67" fmla="*/ 1694 h 1766"/>
                <a:gd name="T68" fmla="*/ 504 w 3774"/>
                <a:gd name="T69" fmla="*/ 72 h 1766"/>
                <a:gd name="T70" fmla="*/ 36 w 3774"/>
                <a:gd name="T71" fmla="*/ 0 h 1766"/>
                <a:gd name="T72" fmla="*/ 977 w 3774"/>
                <a:gd name="T73" fmla="*/ 0 h 1766"/>
                <a:gd name="T74" fmla="*/ 1893 w 3774"/>
                <a:gd name="T75" fmla="*/ 359 h 1766"/>
                <a:gd name="T76" fmla="*/ 1975 w 3774"/>
                <a:gd name="T77" fmla="*/ 405 h 1766"/>
                <a:gd name="T78" fmla="*/ 2041 w 3774"/>
                <a:gd name="T79" fmla="*/ 470 h 1766"/>
                <a:gd name="T80" fmla="*/ 2088 w 3774"/>
                <a:gd name="T81" fmla="*/ 550 h 1766"/>
                <a:gd name="T82" fmla="*/ 3567 w 3774"/>
                <a:gd name="T83" fmla="*/ 586 h 1766"/>
                <a:gd name="T84" fmla="*/ 3639 w 3774"/>
                <a:gd name="T85" fmla="*/ 600 h 1766"/>
                <a:gd name="T86" fmla="*/ 3701 w 3774"/>
                <a:gd name="T87" fmla="*/ 634 h 1766"/>
                <a:gd name="T88" fmla="*/ 3746 w 3774"/>
                <a:gd name="T89" fmla="*/ 689 h 1766"/>
                <a:gd name="T90" fmla="*/ 3770 w 3774"/>
                <a:gd name="T91" fmla="*/ 756 h 1766"/>
                <a:gd name="T92" fmla="*/ 3770 w 3774"/>
                <a:gd name="T93" fmla="*/ 829 h 1766"/>
                <a:gd name="T94" fmla="*/ 3747 w 3774"/>
                <a:gd name="T95" fmla="*/ 896 h 1766"/>
                <a:gd name="T96" fmla="*/ 3701 w 3774"/>
                <a:gd name="T97" fmla="*/ 950 h 1766"/>
                <a:gd name="T98" fmla="*/ 3639 w 3774"/>
                <a:gd name="T99" fmla="*/ 986 h 1766"/>
                <a:gd name="T100" fmla="*/ 1855 w 3774"/>
                <a:gd name="T101" fmla="*/ 1637 h 1766"/>
                <a:gd name="T102" fmla="*/ 1741 w 3774"/>
                <a:gd name="T103" fmla="*/ 1658 h 1766"/>
                <a:gd name="T104" fmla="*/ 1620 w 3774"/>
                <a:gd name="T105" fmla="*/ 1657 h 1766"/>
                <a:gd name="T106" fmla="*/ 576 w 3774"/>
                <a:gd name="T107" fmla="*/ 1442 h 1766"/>
                <a:gd name="T108" fmla="*/ 572 w 3774"/>
                <a:gd name="T109" fmla="*/ 1744 h 1766"/>
                <a:gd name="T110" fmla="*/ 553 w 3774"/>
                <a:gd name="T111" fmla="*/ 1764 h 1766"/>
                <a:gd name="T112" fmla="*/ 36 w 3774"/>
                <a:gd name="T113" fmla="*/ 1766 h 1766"/>
                <a:gd name="T114" fmla="*/ 11 w 3774"/>
                <a:gd name="T115" fmla="*/ 1755 h 1766"/>
                <a:gd name="T116" fmla="*/ 0 w 3774"/>
                <a:gd name="T117" fmla="*/ 1730 h 1766"/>
                <a:gd name="T118" fmla="*/ 2 w 3774"/>
                <a:gd name="T119" fmla="*/ 23 h 1766"/>
                <a:gd name="T120" fmla="*/ 22 w 3774"/>
                <a:gd name="T121" fmla="*/ 3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74" h="1766">
                  <a:moveTo>
                    <a:pt x="576" y="72"/>
                  </a:moveTo>
                  <a:lnTo>
                    <a:pt x="576" y="1369"/>
                  </a:lnTo>
                  <a:lnTo>
                    <a:pt x="1573" y="1578"/>
                  </a:lnTo>
                  <a:lnTo>
                    <a:pt x="1636" y="1586"/>
                  </a:lnTo>
                  <a:lnTo>
                    <a:pt x="1699" y="1588"/>
                  </a:lnTo>
                  <a:lnTo>
                    <a:pt x="1762" y="1583"/>
                  </a:lnTo>
                  <a:lnTo>
                    <a:pt x="1824" y="1572"/>
                  </a:lnTo>
                  <a:lnTo>
                    <a:pt x="1886" y="1553"/>
                  </a:lnTo>
                  <a:lnTo>
                    <a:pt x="3614" y="919"/>
                  </a:lnTo>
                  <a:lnTo>
                    <a:pt x="3639" y="907"/>
                  </a:lnTo>
                  <a:lnTo>
                    <a:pt x="3660" y="889"/>
                  </a:lnTo>
                  <a:lnTo>
                    <a:pt x="3677" y="870"/>
                  </a:lnTo>
                  <a:lnTo>
                    <a:pt x="3691" y="846"/>
                  </a:lnTo>
                  <a:lnTo>
                    <a:pt x="3698" y="820"/>
                  </a:lnTo>
                  <a:lnTo>
                    <a:pt x="3702" y="793"/>
                  </a:lnTo>
                  <a:lnTo>
                    <a:pt x="3698" y="762"/>
                  </a:lnTo>
                  <a:lnTo>
                    <a:pt x="3689" y="733"/>
                  </a:lnTo>
                  <a:lnTo>
                    <a:pt x="3672" y="709"/>
                  </a:lnTo>
                  <a:lnTo>
                    <a:pt x="3651" y="688"/>
                  </a:lnTo>
                  <a:lnTo>
                    <a:pt x="3627" y="671"/>
                  </a:lnTo>
                  <a:lnTo>
                    <a:pt x="3598" y="662"/>
                  </a:lnTo>
                  <a:lnTo>
                    <a:pt x="3567" y="658"/>
                  </a:lnTo>
                  <a:lnTo>
                    <a:pt x="2114" y="658"/>
                  </a:lnTo>
                  <a:lnTo>
                    <a:pt x="2115" y="700"/>
                  </a:lnTo>
                  <a:lnTo>
                    <a:pt x="2111" y="741"/>
                  </a:lnTo>
                  <a:lnTo>
                    <a:pt x="2101" y="782"/>
                  </a:lnTo>
                  <a:lnTo>
                    <a:pt x="2088" y="822"/>
                  </a:lnTo>
                  <a:lnTo>
                    <a:pt x="2067" y="865"/>
                  </a:lnTo>
                  <a:lnTo>
                    <a:pt x="2041" y="903"/>
                  </a:lnTo>
                  <a:lnTo>
                    <a:pt x="2010" y="936"/>
                  </a:lnTo>
                  <a:lnTo>
                    <a:pt x="1975" y="966"/>
                  </a:lnTo>
                  <a:lnTo>
                    <a:pt x="1938" y="991"/>
                  </a:lnTo>
                  <a:lnTo>
                    <a:pt x="1898" y="1011"/>
                  </a:lnTo>
                  <a:lnTo>
                    <a:pt x="1856" y="1024"/>
                  </a:lnTo>
                  <a:lnTo>
                    <a:pt x="1811" y="1033"/>
                  </a:lnTo>
                  <a:lnTo>
                    <a:pt x="1767" y="1035"/>
                  </a:lnTo>
                  <a:lnTo>
                    <a:pt x="1724" y="1033"/>
                  </a:lnTo>
                  <a:lnTo>
                    <a:pt x="1680" y="1026"/>
                  </a:lnTo>
                  <a:lnTo>
                    <a:pt x="1637" y="1012"/>
                  </a:lnTo>
                  <a:lnTo>
                    <a:pt x="1019" y="768"/>
                  </a:lnTo>
                  <a:lnTo>
                    <a:pt x="1045" y="701"/>
                  </a:lnTo>
                  <a:lnTo>
                    <a:pt x="1664" y="944"/>
                  </a:lnTo>
                  <a:lnTo>
                    <a:pt x="1703" y="956"/>
                  </a:lnTo>
                  <a:lnTo>
                    <a:pt x="1742" y="962"/>
                  </a:lnTo>
                  <a:lnTo>
                    <a:pt x="1781" y="964"/>
                  </a:lnTo>
                  <a:lnTo>
                    <a:pt x="1819" y="959"/>
                  </a:lnTo>
                  <a:lnTo>
                    <a:pt x="1855" y="949"/>
                  </a:lnTo>
                  <a:lnTo>
                    <a:pt x="1891" y="934"/>
                  </a:lnTo>
                  <a:lnTo>
                    <a:pt x="1923" y="915"/>
                  </a:lnTo>
                  <a:lnTo>
                    <a:pt x="1954" y="891"/>
                  </a:lnTo>
                  <a:lnTo>
                    <a:pt x="1980" y="862"/>
                  </a:lnTo>
                  <a:lnTo>
                    <a:pt x="2002" y="830"/>
                  </a:lnTo>
                  <a:lnTo>
                    <a:pt x="2021" y="794"/>
                  </a:lnTo>
                  <a:lnTo>
                    <a:pt x="2036" y="751"/>
                  </a:lnTo>
                  <a:lnTo>
                    <a:pt x="2043" y="707"/>
                  </a:lnTo>
                  <a:lnTo>
                    <a:pt x="2043" y="664"/>
                  </a:lnTo>
                  <a:lnTo>
                    <a:pt x="2036" y="621"/>
                  </a:lnTo>
                  <a:lnTo>
                    <a:pt x="2022" y="577"/>
                  </a:lnTo>
                  <a:lnTo>
                    <a:pt x="2005" y="544"/>
                  </a:lnTo>
                  <a:lnTo>
                    <a:pt x="1984" y="514"/>
                  </a:lnTo>
                  <a:lnTo>
                    <a:pt x="1960" y="487"/>
                  </a:lnTo>
                  <a:lnTo>
                    <a:pt x="1932" y="462"/>
                  </a:lnTo>
                  <a:lnTo>
                    <a:pt x="1901" y="442"/>
                  </a:lnTo>
                  <a:lnTo>
                    <a:pt x="1867" y="426"/>
                  </a:lnTo>
                  <a:lnTo>
                    <a:pt x="965" y="72"/>
                  </a:lnTo>
                  <a:lnTo>
                    <a:pt x="576" y="72"/>
                  </a:lnTo>
                  <a:close/>
                  <a:moveTo>
                    <a:pt x="72" y="72"/>
                  </a:moveTo>
                  <a:lnTo>
                    <a:pt x="72" y="1694"/>
                  </a:lnTo>
                  <a:lnTo>
                    <a:pt x="504" y="1694"/>
                  </a:lnTo>
                  <a:lnTo>
                    <a:pt x="504" y="72"/>
                  </a:lnTo>
                  <a:lnTo>
                    <a:pt x="72" y="72"/>
                  </a:lnTo>
                  <a:close/>
                  <a:moveTo>
                    <a:pt x="36" y="0"/>
                  </a:moveTo>
                  <a:lnTo>
                    <a:pt x="971" y="0"/>
                  </a:lnTo>
                  <a:lnTo>
                    <a:pt x="977" y="0"/>
                  </a:lnTo>
                  <a:lnTo>
                    <a:pt x="984" y="3"/>
                  </a:lnTo>
                  <a:lnTo>
                    <a:pt x="1893" y="359"/>
                  </a:lnTo>
                  <a:lnTo>
                    <a:pt x="1935" y="379"/>
                  </a:lnTo>
                  <a:lnTo>
                    <a:pt x="1975" y="405"/>
                  </a:lnTo>
                  <a:lnTo>
                    <a:pt x="2010" y="435"/>
                  </a:lnTo>
                  <a:lnTo>
                    <a:pt x="2041" y="470"/>
                  </a:lnTo>
                  <a:lnTo>
                    <a:pt x="2067" y="508"/>
                  </a:lnTo>
                  <a:lnTo>
                    <a:pt x="2088" y="550"/>
                  </a:lnTo>
                  <a:lnTo>
                    <a:pt x="2101" y="586"/>
                  </a:lnTo>
                  <a:lnTo>
                    <a:pt x="3567" y="586"/>
                  </a:lnTo>
                  <a:lnTo>
                    <a:pt x="3604" y="590"/>
                  </a:lnTo>
                  <a:lnTo>
                    <a:pt x="3639" y="600"/>
                  </a:lnTo>
                  <a:lnTo>
                    <a:pt x="3671" y="614"/>
                  </a:lnTo>
                  <a:lnTo>
                    <a:pt x="3701" y="634"/>
                  </a:lnTo>
                  <a:lnTo>
                    <a:pt x="3726" y="660"/>
                  </a:lnTo>
                  <a:lnTo>
                    <a:pt x="3746" y="689"/>
                  </a:lnTo>
                  <a:lnTo>
                    <a:pt x="3762" y="721"/>
                  </a:lnTo>
                  <a:lnTo>
                    <a:pt x="3770" y="756"/>
                  </a:lnTo>
                  <a:lnTo>
                    <a:pt x="3774" y="793"/>
                  </a:lnTo>
                  <a:lnTo>
                    <a:pt x="3770" y="829"/>
                  </a:lnTo>
                  <a:lnTo>
                    <a:pt x="3762" y="863"/>
                  </a:lnTo>
                  <a:lnTo>
                    <a:pt x="3747" y="896"/>
                  </a:lnTo>
                  <a:lnTo>
                    <a:pt x="3726" y="925"/>
                  </a:lnTo>
                  <a:lnTo>
                    <a:pt x="3701" y="950"/>
                  </a:lnTo>
                  <a:lnTo>
                    <a:pt x="3671" y="971"/>
                  </a:lnTo>
                  <a:lnTo>
                    <a:pt x="3639" y="986"/>
                  </a:lnTo>
                  <a:lnTo>
                    <a:pt x="1911" y="1620"/>
                  </a:lnTo>
                  <a:lnTo>
                    <a:pt x="1855" y="1637"/>
                  </a:lnTo>
                  <a:lnTo>
                    <a:pt x="1798" y="1651"/>
                  </a:lnTo>
                  <a:lnTo>
                    <a:pt x="1741" y="1658"/>
                  </a:lnTo>
                  <a:lnTo>
                    <a:pt x="1683" y="1661"/>
                  </a:lnTo>
                  <a:lnTo>
                    <a:pt x="1620" y="1657"/>
                  </a:lnTo>
                  <a:lnTo>
                    <a:pt x="1558" y="1648"/>
                  </a:lnTo>
                  <a:lnTo>
                    <a:pt x="576" y="1442"/>
                  </a:lnTo>
                  <a:lnTo>
                    <a:pt x="576" y="1730"/>
                  </a:lnTo>
                  <a:lnTo>
                    <a:pt x="572" y="1744"/>
                  </a:lnTo>
                  <a:lnTo>
                    <a:pt x="565" y="1755"/>
                  </a:lnTo>
                  <a:lnTo>
                    <a:pt x="553" y="1764"/>
                  </a:lnTo>
                  <a:lnTo>
                    <a:pt x="540" y="1766"/>
                  </a:lnTo>
                  <a:lnTo>
                    <a:pt x="36" y="1766"/>
                  </a:lnTo>
                  <a:lnTo>
                    <a:pt x="22" y="1764"/>
                  </a:lnTo>
                  <a:lnTo>
                    <a:pt x="11" y="1755"/>
                  </a:lnTo>
                  <a:lnTo>
                    <a:pt x="2" y="1744"/>
                  </a:lnTo>
                  <a:lnTo>
                    <a:pt x="0" y="1730"/>
                  </a:lnTo>
                  <a:lnTo>
                    <a:pt x="0" y="36"/>
                  </a:lnTo>
                  <a:lnTo>
                    <a:pt x="2" y="23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3E9262C5-7E6E-4853-8789-136EE51D3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0" y="1531"/>
              <a:ext cx="370" cy="371"/>
            </a:xfrm>
            <a:custGeom>
              <a:avLst/>
              <a:gdLst>
                <a:gd name="T0" fmla="*/ 495 w 1112"/>
                <a:gd name="T1" fmla="*/ 76 h 1112"/>
                <a:gd name="T2" fmla="*/ 381 w 1112"/>
                <a:gd name="T3" fmla="*/ 105 h 1112"/>
                <a:gd name="T4" fmla="*/ 280 w 1112"/>
                <a:gd name="T5" fmla="*/ 158 h 1112"/>
                <a:gd name="T6" fmla="*/ 194 w 1112"/>
                <a:gd name="T7" fmla="*/ 235 h 1112"/>
                <a:gd name="T8" fmla="*/ 129 w 1112"/>
                <a:gd name="T9" fmla="*/ 329 h 1112"/>
                <a:gd name="T10" fmla="*/ 87 w 1112"/>
                <a:gd name="T11" fmla="*/ 437 h 1112"/>
                <a:gd name="T12" fmla="*/ 72 w 1112"/>
                <a:gd name="T13" fmla="*/ 556 h 1112"/>
                <a:gd name="T14" fmla="*/ 87 w 1112"/>
                <a:gd name="T15" fmla="*/ 675 h 1112"/>
                <a:gd name="T16" fmla="*/ 129 w 1112"/>
                <a:gd name="T17" fmla="*/ 784 h 1112"/>
                <a:gd name="T18" fmla="*/ 194 w 1112"/>
                <a:gd name="T19" fmla="*/ 878 h 1112"/>
                <a:gd name="T20" fmla="*/ 280 w 1112"/>
                <a:gd name="T21" fmla="*/ 953 h 1112"/>
                <a:gd name="T22" fmla="*/ 381 w 1112"/>
                <a:gd name="T23" fmla="*/ 1008 h 1112"/>
                <a:gd name="T24" fmla="*/ 495 w 1112"/>
                <a:gd name="T25" fmla="*/ 1036 h 1112"/>
                <a:gd name="T26" fmla="*/ 617 w 1112"/>
                <a:gd name="T27" fmla="*/ 1036 h 1112"/>
                <a:gd name="T28" fmla="*/ 731 w 1112"/>
                <a:gd name="T29" fmla="*/ 1008 h 1112"/>
                <a:gd name="T30" fmla="*/ 832 w 1112"/>
                <a:gd name="T31" fmla="*/ 953 h 1112"/>
                <a:gd name="T32" fmla="*/ 918 w 1112"/>
                <a:gd name="T33" fmla="*/ 878 h 1112"/>
                <a:gd name="T34" fmla="*/ 983 w 1112"/>
                <a:gd name="T35" fmla="*/ 784 h 1112"/>
                <a:gd name="T36" fmla="*/ 1025 w 1112"/>
                <a:gd name="T37" fmla="*/ 675 h 1112"/>
                <a:gd name="T38" fmla="*/ 1040 w 1112"/>
                <a:gd name="T39" fmla="*/ 556 h 1112"/>
                <a:gd name="T40" fmla="*/ 1025 w 1112"/>
                <a:gd name="T41" fmla="*/ 437 h 1112"/>
                <a:gd name="T42" fmla="*/ 983 w 1112"/>
                <a:gd name="T43" fmla="*/ 329 h 1112"/>
                <a:gd name="T44" fmla="*/ 918 w 1112"/>
                <a:gd name="T45" fmla="*/ 235 h 1112"/>
                <a:gd name="T46" fmla="*/ 832 w 1112"/>
                <a:gd name="T47" fmla="*/ 158 h 1112"/>
                <a:gd name="T48" fmla="*/ 731 w 1112"/>
                <a:gd name="T49" fmla="*/ 105 h 1112"/>
                <a:gd name="T50" fmla="*/ 617 w 1112"/>
                <a:gd name="T51" fmla="*/ 76 h 1112"/>
                <a:gd name="T52" fmla="*/ 556 w 1112"/>
                <a:gd name="T53" fmla="*/ 0 h 1112"/>
                <a:gd name="T54" fmla="*/ 684 w 1112"/>
                <a:gd name="T55" fmla="*/ 15 h 1112"/>
                <a:gd name="T56" fmla="*/ 800 w 1112"/>
                <a:gd name="T57" fmla="*/ 57 h 1112"/>
                <a:gd name="T58" fmla="*/ 904 w 1112"/>
                <a:gd name="T59" fmla="*/ 123 h 1112"/>
                <a:gd name="T60" fmla="*/ 989 w 1112"/>
                <a:gd name="T61" fmla="*/ 208 h 1112"/>
                <a:gd name="T62" fmla="*/ 1055 w 1112"/>
                <a:gd name="T63" fmla="*/ 312 h 1112"/>
                <a:gd name="T64" fmla="*/ 1097 w 1112"/>
                <a:gd name="T65" fmla="*/ 428 h 1112"/>
                <a:gd name="T66" fmla="*/ 1112 w 1112"/>
                <a:gd name="T67" fmla="*/ 556 h 1112"/>
                <a:gd name="T68" fmla="*/ 1097 w 1112"/>
                <a:gd name="T69" fmla="*/ 683 h 1112"/>
                <a:gd name="T70" fmla="*/ 1055 w 1112"/>
                <a:gd name="T71" fmla="*/ 801 h 1112"/>
                <a:gd name="T72" fmla="*/ 989 w 1112"/>
                <a:gd name="T73" fmla="*/ 904 h 1112"/>
                <a:gd name="T74" fmla="*/ 904 w 1112"/>
                <a:gd name="T75" fmla="*/ 991 h 1112"/>
                <a:gd name="T76" fmla="*/ 800 w 1112"/>
                <a:gd name="T77" fmla="*/ 1056 h 1112"/>
                <a:gd name="T78" fmla="*/ 684 w 1112"/>
                <a:gd name="T79" fmla="*/ 1097 h 1112"/>
                <a:gd name="T80" fmla="*/ 556 w 1112"/>
                <a:gd name="T81" fmla="*/ 1112 h 1112"/>
                <a:gd name="T82" fmla="*/ 428 w 1112"/>
                <a:gd name="T83" fmla="*/ 1097 h 1112"/>
                <a:gd name="T84" fmla="*/ 312 w 1112"/>
                <a:gd name="T85" fmla="*/ 1056 h 1112"/>
                <a:gd name="T86" fmla="*/ 208 w 1112"/>
                <a:gd name="T87" fmla="*/ 991 h 1112"/>
                <a:gd name="T88" fmla="*/ 123 w 1112"/>
                <a:gd name="T89" fmla="*/ 904 h 1112"/>
                <a:gd name="T90" fmla="*/ 57 w 1112"/>
                <a:gd name="T91" fmla="*/ 801 h 1112"/>
                <a:gd name="T92" fmla="*/ 15 w 1112"/>
                <a:gd name="T93" fmla="*/ 683 h 1112"/>
                <a:gd name="T94" fmla="*/ 0 w 1112"/>
                <a:gd name="T95" fmla="*/ 556 h 1112"/>
                <a:gd name="T96" fmla="*/ 15 w 1112"/>
                <a:gd name="T97" fmla="*/ 428 h 1112"/>
                <a:gd name="T98" fmla="*/ 57 w 1112"/>
                <a:gd name="T99" fmla="*/ 312 h 1112"/>
                <a:gd name="T100" fmla="*/ 123 w 1112"/>
                <a:gd name="T101" fmla="*/ 208 h 1112"/>
                <a:gd name="T102" fmla="*/ 208 w 1112"/>
                <a:gd name="T103" fmla="*/ 123 h 1112"/>
                <a:gd name="T104" fmla="*/ 312 w 1112"/>
                <a:gd name="T105" fmla="*/ 57 h 1112"/>
                <a:gd name="T106" fmla="*/ 428 w 1112"/>
                <a:gd name="T107" fmla="*/ 15 h 1112"/>
                <a:gd name="T108" fmla="*/ 556 w 1112"/>
                <a:gd name="T109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2" h="1112">
                  <a:moveTo>
                    <a:pt x="556" y="72"/>
                  </a:moveTo>
                  <a:lnTo>
                    <a:pt x="495" y="76"/>
                  </a:lnTo>
                  <a:lnTo>
                    <a:pt x="437" y="87"/>
                  </a:lnTo>
                  <a:lnTo>
                    <a:pt x="381" y="105"/>
                  </a:lnTo>
                  <a:lnTo>
                    <a:pt x="328" y="129"/>
                  </a:lnTo>
                  <a:lnTo>
                    <a:pt x="280" y="158"/>
                  </a:lnTo>
                  <a:lnTo>
                    <a:pt x="235" y="194"/>
                  </a:lnTo>
                  <a:lnTo>
                    <a:pt x="194" y="235"/>
                  </a:lnTo>
                  <a:lnTo>
                    <a:pt x="159" y="280"/>
                  </a:lnTo>
                  <a:lnTo>
                    <a:pt x="129" y="329"/>
                  </a:lnTo>
                  <a:lnTo>
                    <a:pt x="104" y="381"/>
                  </a:lnTo>
                  <a:lnTo>
                    <a:pt x="87" y="437"/>
                  </a:lnTo>
                  <a:lnTo>
                    <a:pt x="76" y="495"/>
                  </a:lnTo>
                  <a:lnTo>
                    <a:pt x="72" y="556"/>
                  </a:lnTo>
                  <a:lnTo>
                    <a:pt x="76" y="617"/>
                  </a:lnTo>
                  <a:lnTo>
                    <a:pt x="87" y="675"/>
                  </a:lnTo>
                  <a:lnTo>
                    <a:pt x="104" y="731"/>
                  </a:lnTo>
                  <a:lnTo>
                    <a:pt x="129" y="784"/>
                  </a:lnTo>
                  <a:lnTo>
                    <a:pt x="159" y="832"/>
                  </a:lnTo>
                  <a:lnTo>
                    <a:pt x="194" y="878"/>
                  </a:lnTo>
                  <a:lnTo>
                    <a:pt x="235" y="918"/>
                  </a:lnTo>
                  <a:lnTo>
                    <a:pt x="280" y="953"/>
                  </a:lnTo>
                  <a:lnTo>
                    <a:pt x="328" y="983"/>
                  </a:lnTo>
                  <a:lnTo>
                    <a:pt x="381" y="1008"/>
                  </a:lnTo>
                  <a:lnTo>
                    <a:pt x="437" y="1025"/>
                  </a:lnTo>
                  <a:lnTo>
                    <a:pt x="495" y="1036"/>
                  </a:lnTo>
                  <a:lnTo>
                    <a:pt x="556" y="1040"/>
                  </a:lnTo>
                  <a:lnTo>
                    <a:pt x="617" y="1036"/>
                  </a:lnTo>
                  <a:lnTo>
                    <a:pt x="675" y="1025"/>
                  </a:lnTo>
                  <a:lnTo>
                    <a:pt x="731" y="1008"/>
                  </a:lnTo>
                  <a:lnTo>
                    <a:pt x="784" y="983"/>
                  </a:lnTo>
                  <a:lnTo>
                    <a:pt x="832" y="953"/>
                  </a:lnTo>
                  <a:lnTo>
                    <a:pt x="877" y="918"/>
                  </a:lnTo>
                  <a:lnTo>
                    <a:pt x="918" y="878"/>
                  </a:lnTo>
                  <a:lnTo>
                    <a:pt x="953" y="832"/>
                  </a:lnTo>
                  <a:lnTo>
                    <a:pt x="983" y="784"/>
                  </a:lnTo>
                  <a:lnTo>
                    <a:pt x="1008" y="731"/>
                  </a:lnTo>
                  <a:lnTo>
                    <a:pt x="1025" y="675"/>
                  </a:lnTo>
                  <a:lnTo>
                    <a:pt x="1036" y="617"/>
                  </a:lnTo>
                  <a:lnTo>
                    <a:pt x="1040" y="556"/>
                  </a:lnTo>
                  <a:lnTo>
                    <a:pt x="1036" y="495"/>
                  </a:lnTo>
                  <a:lnTo>
                    <a:pt x="1025" y="437"/>
                  </a:lnTo>
                  <a:lnTo>
                    <a:pt x="1008" y="381"/>
                  </a:lnTo>
                  <a:lnTo>
                    <a:pt x="983" y="329"/>
                  </a:lnTo>
                  <a:lnTo>
                    <a:pt x="953" y="280"/>
                  </a:lnTo>
                  <a:lnTo>
                    <a:pt x="918" y="235"/>
                  </a:lnTo>
                  <a:lnTo>
                    <a:pt x="877" y="194"/>
                  </a:lnTo>
                  <a:lnTo>
                    <a:pt x="832" y="158"/>
                  </a:lnTo>
                  <a:lnTo>
                    <a:pt x="784" y="129"/>
                  </a:lnTo>
                  <a:lnTo>
                    <a:pt x="731" y="105"/>
                  </a:lnTo>
                  <a:lnTo>
                    <a:pt x="675" y="87"/>
                  </a:lnTo>
                  <a:lnTo>
                    <a:pt x="617" y="76"/>
                  </a:lnTo>
                  <a:lnTo>
                    <a:pt x="556" y="72"/>
                  </a:lnTo>
                  <a:close/>
                  <a:moveTo>
                    <a:pt x="556" y="0"/>
                  </a:moveTo>
                  <a:lnTo>
                    <a:pt x="620" y="4"/>
                  </a:lnTo>
                  <a:lnTo>
                    <a:pt x="684" y="15"/>
                  </a:lnTo>
                  <a:lnTo>
                    <a:pt x="743" y="32"/>
                  </a:lnTo>
                  <a:lnTo>
                    <a:pt x="800" y="57"/>
                  </a:lnTo>
                  <a:lnTo>
                    <a:pt x="854" y="87"/>
                  </a:lnTo>
                  <a:lnTo>
                    <a:pt x="904" y="123"/>
                  </a:lnTo>
                  <a:lnTo>
                    <a:pt x="949" y="163"/>
                  </a:lnTo>
                  <a:lnTo>
                    <a:pt x="989" y="208"/>
                  </a:lnTo>
                  <a:lnTo>
                    <a:pt x="1025" y="259"/>
                  </a:lnTo>
                  <a:lnTo>
                    <a:pt x="1055" y="312"/>
                  </a:lnTo>
                  <a:lnTo>
                    <a:pt x="1080" y="369"/>
                  </a:lnTo>
                  <a:lnTo>
                    <a:pt x="1097" y="428"/>
                  </a:lnTo>
                  <a:lnTo>
                    <a:pt x="1108" y="492"/>
                  </a:lnTo>
                  <a:lnTo>
                    <a:pt x="1112" y="556"/>
                  </a:lnTo>
                  <a:lnTo>
                    <a:pt x="1108" y="622"/>
                  </a:lnTo>
                  <a:lnTo>
                    <a:pt x="1097" y="683"/>
                  </a:lnTo>
                  <a:lnTo>
                    <a:pt x="1080" y="744"/>
                  </a:lnTo>
                  <a:lnTo>
                    <a:pt x="1055" y="801"/>
                  </a:lnTo>
                  <a:lnTo>
                    <a:pt x="1025" y="854"/>
                  </a:lnTo>
                  <a:lnTo>
                    <a:pt x="989" y="904"/>
                  </a:lnTo>
                  <a:lnTo>
                    <a:pt x="949" y="950"/>
                  </a:lnTo>
                  <a:lnTo>
                    <a:pt x="904" y="991"/>
                  </a:lnTo>
                  <a:lnTo>
                    <a:pt x="854" y="1025"/>
                  </a:lnTo>
                  <a:lnTo>
                    <a:pt x="800" y="1056"/>
                  </a:lnTo>
                  <a:lnTo>
                    <a:pt x="743" y="1080"/>
                  </a:lnTo>
                  <a:lnTo>
                    <a:pt x="684" y="1097"/>
                  </a:lnTo>
                  <a:lnTo>
                    <a:pt x="620" y="1108"/>
                  </a:lnTo>
                  <a:lnTo>
                    <a:pt x="556" y="1112"/>
                  </a:lnTo>
                  <a:lnTo>
                    <a:pt x="492" y="1108"/>
                  </a:lnTo>
                  <a:lnTo>
                    <a:pt x="428" y="1097"/>
                  </a:lnTo>
                  <a:lnTo>
                    <a:pt x="369" y="1080"/>
                  </a:lnTo>
                  <a:lnTo>
                    <a:pt x="312" y="1056"/>
                  </a:lnTo>
                  <a:lnTo>
                    <a:pt x="258" y="1025"/>
                  </a:lnTo>
                  <a:lnTo>
                    <a:pt x="208" y="991"/>
                  </a:lnTo>
                  <a:lnTo>
                    <a:pt x="163" y="950"/>
                  </a:lnTo>
                  <a:lnTo>
                    <a:pt x="123" y="904"/>
                  </a:lnTo>
                  <a:lnTo>
                    <a:pt x="87" y="854"/>
                  </a:lnTo>
                  <a:lnTo>
                    <a:pt x="57" y="801"/>
                  </a:lnTo>
                  <a:lnTo>
                    <a:pt x="32" y="744"/>
                  </a:lnTo>
                  <a:lnTo>
                    <a:pt x="15" y="683"/>
                  </a:lnTo>
                  <a:lnTo>
                    <a:pt x="4" y="622"/>
                  </a:lnTo>
                  <a:lnTo>
                    <a:pt x="0" y="556"/>
                  </a:lnTo>
                  <a:lnTo>
                    <a:pt x="4" y="492"/>
                  </a:lnTo>
                  <a:lnTo>
                    <a:pt x="15" y="428"/>
                  </a:lnTo>
                  <a:lnTo>
                    <a:pt x="32" y="369"/>
                  </a:lnTo>
                  <a:lnTo>
                    <a:pt x="57" y="312"/>
                  </a:lnTo>
                  <a:lnTo>
                    <a:pt x="87" y="259"/>
                  </a:lnTo>
                  <a:lnTo>
                    <a:pt x="123" y="208"/>
                  </a:lnTo>
                  <a:lnTo>
                    <a:pt x="163" y="163"/>
                  </a:lnTo>
                  <a:lnTo>
                    <a:pt x="208" y="123"/>
                  </a:lnTo>
                  <a:lnTo>
                    <a:pt x="258" y="87"/>
                  </a:lnTo>
                  <a:lnTo>
                    <a:pt x="312" y="57"/>
                  </a:lnTo>
                  <a:lnTo>
                    <a:pt x="369" y="32"/>
                  </a:lnTo>
                  <a:lnTo>
                    <a:pt x="428" y="15"/>
                  </a:lnTo>
                  <a:lnTo>
                    <a:pt x="492" y="4"/>
                  </a:lnTo>
                  <a:lnTo>
                    <a:pt x="5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3414B79-3BAC-45B2-97C3-A0F2A17209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7" y="1912"/>
              <a:ext cx="371" cy="371"/>
            </a:xfrm>
            <a:custGeom>
              <a:avLst/>
              <a:gdLst>
                <a:gd name="T0" fmla="*/ 495 w 1112"/>
                <a:gd name="T1" fmla="*/ 77 h 1113"/>
                <a:gd name="T2" fmla="*/ 381 w 1112"/>
                <a:gd name="T3" fmla="*/ 105 h 1113"/>
                <a:gd name="T4" fmla="*/ 280 w 1112"/>
                <a:gd name="T5" fmla="*/ 160 h 1113"/>
                <a:gd name="T6" fmla="*/ 194 w 1112"/>
                <a:gd name="T7" fmla="*/ 235 h 1113"/>
                <a:gd name="T8" fmla="*/ 129 w 1112"/>
                <a:gd name="T9" fmla="*/ 329 h 1113"/>
                <a:gd name="T10" fmla="*/ 87 w 1112"/>
                <a:gd name="T11" fmla="*/ 437 h 1113"/>
                <a:gd name="T12" fmla="*/ 72 w 1112"/>
                <a:gd name="T13" fmla="*/ 557 h 1113"/>
                <a:gd name="T14" fmla="*/ 87 w 1112"/>
                <a:gd name="T15" fmla="*/ 676 h 1113"/>
                <a:gd name="T16" fmla="*/ 129 w 1112"/>
                <a:gd name="T17" fmla="*/ 784 h 1113"/>
                <a:gd name="T18" fmla="*/ 194 w 1112"/>
                <a:gd name="T19" fmla="*/ 878 h 1113"/>
                <a:gd name="T20" fmla="*/ 280 w 1112"/>
                <a:gd name="T21" fmla="*/ 953 h 1113"/>
                <a:gd name="T22" fmla="*/ 381 w 1112"/>
                <a:gd name="T23" fmla="*/ 1008 h 1113"/>
                <a:gd name="T24" fmla="*/ 495 w 1112"/>
                <a:gd name="T25" fmla="*/ 1036 h 1113"/>
                <a:gd name="T26" fmla="*/ 617 w 1112"/>
                <a:gd name="T27" fmla="*/ 1036 h 1113"/>
                <a:gd name="T28" fmla="*/ 731 w 1112"/>
                <a:gd name="T29" fmla="*/ 1008 h 1113"/>
                <a:gd name="T30" fmla="*/ 832 w 1112"/>
                <a:gd name="T31" fmla="*/ 953 h 1113"/>
                <a:gd name="T32" fmla="*/ 918 w 1112"/>
                <a:gd name="T33" fmla="*/ 878 h 1113"/>
                <a:gd name="T34" fmla="*/ 983 w 1112"/>
                <a:gd name="T35" fmla="*/ 784 h 1113"/>
                <a:gd name="T36" fmla="*/ 1025 w 1112"/>
                <a:gd name="T37" fmla="*/ 676 h 1113"/>
                <a:gd name="T38" fmla="*/ 1040 w 1112"/>
                <a:gd name="T39" fmla="*/ 557 h 1113"/>
                <a:gd name="T40" fmla="*/ 1025 w 1112"/>
                <a:gd name="T41" fmla="*/ 437 h 1113"/>
                <a:gd name="T42" fmla="*/ 983 w 1112"/>
                <a:gd name="T43" fmla="*/ 329 h 1113"/>
                <a:gd name="T44" fmla="*/ 918 w 1112"/>
                <a:gd name="T45" fmla="*/ 235 h 1113"/>
                <a:gd name="T46" fmla="*/ 832 w 1112"/>
                <a:gd name="T47" fmla="*/ 160 h 1113"/>
                <a:gd name="T48" fmla="*/ 731 w 1112"/>
                <a:gd name="T49" fmla="*/ 105 h 1113"/>
                <a:gd name="T50" fmla="*/ 617 w 1112"/>
                <a:gd name="T51" fmla="*/ 77 h 1113"/>
                <a:gd name="T52" fmla="*/ 556 w 1112"/>
                <a:gd name="T53" fmla="*/ 0 h 1113"/>
                <a:gd name="T54" fmla="*/ 684 w 1112"/>
                <a:gd name="T55" fmla="*/ 15 h 1113"/>
                <a:gd name="T56" fmla="*/ 801 w 1112"/>
                <a:gd name="T57" fmla="*/ 57 h 1113"/>
                <a:gd name="T58" fmla="*/ 904 w 1112"/>
                <a:gd name="T59" fmla="*/ 123 h 1113"/>
                <a:gd name="T60" fmla="*/ 991 w 1112"/>
                <a:gd name="T61" fmla="*/ 209 h 1113"/>
                <a:gd name="T62" fmla="*/ 1056 w 1112"/>
                <a:gd name="T63" fmla="*/ 312 h 1113"/>
                <a:gd name="T64" fmla="*/ 1098 w 1112"/>
                <a:gd name="T65" fmla="*/ 430 h 1113"/>
                <a:gd name="T66" fmla="*/ 1112 w 1112"/>
                <a:gd name="T67" fmla="*/ 557 h 1113"/>
                <a:gd name="T68" fmla="*/ 1098 w 1112"/>
                <a:gd name="T69" fmla="*/ 684 h 1113"/>
                <a:gd name="T70" fmla="*/ 1056 w 1112"/>
                <a:gd name="T71" fmla="*/ 801 h 1113"/>
                <a:gd name="T72" fmla="*/ 991 w 1112"/>
                <a:gd name="T73" fmla="*/ 904 h 1113"/>
                <a:gd name="T74" fmla="*/ 904 w 1112"/>
                <a:gd name="T75" fmla="*/ 991 h 1113"/>
                <a:gd name="T76" fmla="*/ 801 w 1112"/>
                <a:gd name="T77" fmla="*/ 1056 h 1113"/>
                <a:gd name="T78" fmla="*/ 684 w 1112"/>
                <a:gd name="T79" fmla="*/ 1098 h 1113"/>
                <a:gd name="T80" fmla="*/ 556 w 1112"/>
                <a:gd name="T81" fmla="*/ 1113 h 1113"/>
                <a:gd name="T82" fmla="*/ 428 w 1112"/>
                <a:gd name="T83" fmla="*/ 1098 h 1113"/>
                <a:gd name="T84" fmla="*/ 312 w 1112"/>
                <a:gd name="T85" fmla="*/ 1056 h 1113"/>
                <a:gd name="T86" fmla="*/ 208 w 1112"/>
                <a:gd name="T87" fmla="*/ 991 h 1113"/>
                <a:gd name="T88" fmla="*/ 123 w 1112"/>
                <a:gd name="T89" fmla="*/ 904 h 1113"/>
                <a:gd name="T90" fmla="*/ 57 w 1112"/>
                <a:gd name="T91" fmla="*/ 801 h 1113"/>
                <a:gd name="T92" fmla="*/ 15 w 1112"/>
                <a:gd name="T93" fmla="*/ 684 h 1113"/>
                <a:gd name="T94" fmla="*/ 0 w 1112"/>
                <a:gd name="T95" fmla="*/ 557 h 1113"/>
                <a:gd name="T96" fmla="*/ 15 w 1112"/>
                <a:gd name="T97" fmla="*/ 430 h 1113"/>
                <a:gd name="T98" fmla="*/ 57 w 1112"/>
                <a:gd name="T99" fmla="*/ 312 h 1113"/>
                <a:gd name="T100" fmla="*/ 123 w 1112"/>
                <a:gd name="T101" fmla="*/ 209 h 1113"/>
                <a:gd name="T102" fmla="*/ 208 w 1112"/>
                <a:gd name="T103" fmla="*/ 123 h 1113"/>
                <a:gd name="T104" fmla="*/ 312 w 1112"/>
                <a:gd name="T105" fmla="*/ 57 h 1113"/>
                <a:gd name="T106" fmla="*/ 428 w 1112"/>
                <a:gd name="T107" fmla="*/ 15 h 1113"/>
                <a:gd name="T108" fmla="*/ 556 w 1112"/>
                <a:gd name="T109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2" h="1113">
                  <a:moveTo>
                    <a:pt x="556" y="73"/>
                  </a:moveTo>
                  <a:lnTo>
                    <a:pt x="495" y="77"/>
                  </a:lnTo>
                  <a:lnTo>
                    <a:pt x="437" y="88"/>
                  </a:lnTo>
                  <a:lnTo>
                    <a:pt x="381" y="105"/>
                  </a:lnTo>
                  <a:lnTo>
                    <a:pt x="329" y="130"/>
                  </a:lnTo>
                  <a:lnTo>
                    <a:pt x="280" y="160"/>
                  </a:lnTo>
                  <a:lnTo>
                    <a:pt x="235" y="194"/>
                  </a:lnTo>
                  <a:lnTo>
                    <a:pt x="194" y="235"/>
                  </a:lnTo>
                  <a:lnTo>
                    <a:pt x="159" y="280"/>
                  </a:lnTo>
                  <a:lnTo>
                    <a:pt x="129" y="329"/>
                  </a:lnTo>
                  <a:lnTo>
                    <a:pt x="105" y="381"/>
                  </a:lnTo>
                  <a:lnTo>
                    <a:pt x="87" y="437"/>
                  </a:lnTo>
                  <a:lnTo>
                    <a:pt x="76" y="497"/>
                  </a:lnTo>
                  <a:lnTo>
                    <a:pt x="72" y="557"/>
                  </a:lnTo>
                  <a:lnTo>
                    <a:pt x="76" y="618"/>
                  </a:lnTo>
                  <a:lnTo>
                    <a:pt x="87" y="676"/>
                  </a:lnTo>
                  <a:lnTo>
                    <a:pt x="105" y="732"/>
                  </a:lnTo>
                  <a:lnTo>
                    <a:pt x="129" y="784"/>
                  </a:lnTo>
                  <a:lnTo>
                    <a:pt x="159" y="833"/>
                  </a:lnTo>
                  <a:lnTo>
                    <a:pt x="194" y="878"/>
                  </a:lnTo>
                  <a:lnTo>
                    <a:pt x="235" y="919"/>
                  </a:lnTo>
                  <a:lnTo>
                    <a:pt x="280" y="953"/>
                  </a:lnTo>
                  <a:lnTo>
                    <a:pt x="329" y="984"/>
                  </a:lnTo>
                  <a:lnTo>
                    <a:pt x="381" y="1008"/>
                  </a:lnTo>
                  <a:lnTo>
                    <a:pt x="437" y="1027"/>
                  </a:lnTo>
                  <a:lnTo>
                    <a:pt x="495" y="1036"/>
                  </a:lnTo>
                  <a:lnTo>
                    <a:pt x="556" y="1040"/>
                  </a:lnTo>
                  <a:lnTo>
                    <a:pt x="617" y="1036"/>
                  </a:lnTo>
                  <a:lnTo>
                    <a:pt x="675" y="1027"/>
                  </a:lnTo>
                  <a:lnTo>
                    <a:pt x="731" y="1008"/>
                  </a:lnTo>
                  <a:lnTo>
                    <a:pt x="784" y="984"/>
                  </a:lnTo>
                  <a:lnTo>
                    <a:pt x="832" y="953"/>
                  </a:lnTo>
                  <a:lnTo>
                    <a:pt x="878" y="919"/>
                  </a:lnTo>
                  <a:lnTo>
                    <a:pt x="918" y="878"/>
                  </a:lnTo>
                  <a:lnTo>
                    <a:pt x="953" y="833"/>
                  </a:lnTo>
                  <a:lnTo>
                    <a:pt x="983" y="784"/>
                  </a:lnTo>
                  <a:lnTo>
                    <a:pt x="1008" y="732"/>
                  </a:lnTo>
                  <a:lnTo>
                    <a:pt x="1025" y="676"/>
                  </a:lnTo>
                  <a:lnTo>
                    <a:pt x="1036" y="618"/>
                  </a:lnTo>
                  <a:lnTo>
                    <a:pt x="1040" y="557"/>
                  </a:lnTo>
                  <a:lnTo>
                    <a:pt x="1036" y="497"/>
                  </a:lnTo>
                  <a:lnTo>
                    <a:pt x="1025" y="437"/>
                  </a:lnTo>
                  <a:lnTo>
                    <a:pt x="1008" y="381"/>
                  </a:lnTo>
                  <a:lnTo>
                    <a:pt x="983" y="329"/>
                  </a:lnTo>
                  <a:lnTo>
                    <a:pt x="953" y="280"/>
                  </a:lnTo>
                  <a:lnTo>
                    <a:pt x="918" y="235"/>
                  </a:lnTo>
                  <a:lnTo>
                    <a:pt x="878" y="194"/>
                  </a:lnTo>
                  <a:lnTo>
                    <a:pt x="832" y="160"/>
                  </a:lnTo>
                  <a:lnTo>
                    <a:pt x="784" y="130"/>
                  </a:lnTo>
                  <a:lnTo>
                    <a:pt x="731" y="105"/>
                  </a:lnTo>
                  <a:lnTo>
                    <a:pt x="675" y="88"/>
                  </a:lnTo>
                  <a:lnTo>
                    <a:pt x="617" y="77"/>
                  </a:lnTo>
                  <a:lnTo>
                    <a:pt x="556" y="73"/>
                  </a:lnTo>
                  <a:close/>
                  <a:moveTo>
                    <a:pt x="556" y="0"/>
                  </a:moveTo>
                  <a:lnTo>
                    <a:pt x="622" y="4"/>
                  </a:lnTo>
                  <a:lnTo>
                    <a:pt x="684" y="15"/>
                  </a:lnTo>
                  <a:lnTo>
                    <a:pt x="744" y="34"/>
                  </a:lnTo>
                  <a:lnTo>
                    <a:pt x="801" y="57"/>
                  </a:lnTo>
                  <a:lnTo>
                    <a:pt x="854" y="87"/>
                  </a:lnTo>
                  <a:lnTo>
                    <a:pt x="904" y="123"/>
                  </a:lnTo>
                  <a:lnTo>
                    <a:pt x="950" y="164"/>
                  </a:lnTo>
                  <a:lnTo>
                    <a:pt x="991" y="209"/>
                  </a:lnTo>
                  <a:lnTo>
                    <a:pt x="1025" y="259"/>
                  </a:lnTo>
                  <a:lnTo>
                    <a:pt x="1056" y="312"/>
                  </a:lnTo>
                  <a:lnTo>
                    <a:pt x="1080" y="369"/>
                  </a:lnTo>
                  <a:lnTo>
                    <a:pt x="1098" y="430"/>
                  </a:lnTo>
                  <a:lnTo>
                    <a:pt x="1108" y="492"/>
                  </a:lnTo>
                  <a:lnTo>
                    <a:pt x="1112" y="557"/>
                  </a:lnTo>
                  <a:lnTo>
                    <a:pt x="1108" y="622"/>
                  </a:lnTo>
                  <a:lnTo>
                    <a:pt x="1098" y="684"/>
                  </a:lnTo>
                  <a:lnTo>
                    <a:pt x="1080" y="744"/>
                  </a:lnTo>
                  <a:lnTo>
                    <a:pt x="1056" y="801"/>
                  </a:lnTo>
                  <a:lnTo>
                    <a:pt x="1025" y="854"/>
                  </a:lnTo>
                  <a:lnTo>
                    <a:pt x="991" y="904"/>
                  </a:lnTo>
                  <a:lnTo>
                    <a:pt x="950" y="950"/>
                  </a:lnTo>
                  <a:lnTo>
                    <a:pt x="904" y="991"/>
                  </a:lnTo>
                  <a:lnTo>
                    <a:pt x="854" y="1027"/>
                  </a:lnTo>
                  <a:lnTo>
                    <a:pt x="801" y="1056"/>
                  </a:lnTo>
                  <a:lnTo>
                    <a:pt x="744" y="1080"/>
                  </a:lnTo>
                  <a:lnTo>
                    <a:pt x="684" y="1098"/>
                  </a:lnTo>
                  <a:lnTo>
                    <a:pt x="622" y="1110"/>
                  </a:lnTo>
                  <a:lnTo>
                    <a:pt x="556" y="1113"/>
                  </a:lnTo>
                  <a:lnTo>
                    <a:pt x="492" y="1110"/>
                  </a:lnTo>
                  <a:lnTo>
                    <a:pt x="428" y="1098"/>
                  </a:lnTo>
                  <a:lnTo>
                    <a:pt x="369" y="1080"/>
                  </a:lnTo>
                  <a:lnTo>
                    <a:pt x="312" y="1056"/>
                  </a:lnTo>
                  <a:lnTo>
                    <a:pt x="259" y="1027"/>
                  </a:lnTo>
                  <a:lnTo>
                    <a:pt x="208" y="991"/>
                  </a:lnTo>
                  <a:lnTo>
                    <a:pt x="163" y="950"/>
                  </a:lnTo>
                  <a:lnTo>
                    <a:pt x="123" y="904"/>
                  </a:lnTo>
                  <a:lnTo>
                    <a:pt x="87" y="854"/>
                  </a:lnTo>
                  <a:lnTo>
                    <a:pt x="57" y="801"/>
                  </a:lnTo>
                  <a:lnTo>
                    <a:pt x="32" y="744"/>
                  </a:lnTo>
                  <a:lnTo>
                    <a:pt x="15" y="684"/>
                  </a:lnTo>
                  <a:lnTo>
                    <a:pt x="4" y="622"/>
                  </a:lnTo>
                  <a:lnTo>
                    <a:pt x="0" y="557"/>
                  </a:lnTo>
                  <a:lnTo>
                    <a:pt x="4" y="492"/>
                  </a:lnTo>
                  <a:lnTo>
                    <a:pt x="15" y="430"/>
                  </a:lnTo>
                  <a:lnTo>
                    <a:pt x="32" y="369"/>
                  </a:lnTo>
                  <a:lnTo>
                    <a:pt x="57" y="312"/>
                  </a:lnTo>
                  <a:lnTo>
                    <a:pt x="87" y="259"/>
                  </a:lnTo>
                  <a:lnTo>
                    <a:pt x="123" y="209"/>
                  </a:lnTo>
                  <a:lnTo>
                    <a:pt x="163" y="164"/>
                  </a:lnTo>
                  <a:lnTo>
                    <a:pt x="208" y="123"/>
                  </a:lnTo>
                  <a:lnTo>
                    <a:pt x="259" y="87"/>
                  </a:lnTo>
                  <a:lnTo>
                    <a:pt x="312" y="57"/>
                  </a:lnTo>
                  <a:lnTo>
                    <a:pt x="369" y="34"/>
                  </a:lnTo>
                  <a:lnTo>
                    <a:pt x="428" y="15"/>
                  </a:lnTo>
                  <a:lnTo>
                    <a:pt x="492" y="4"/>
                  </a:lnTo>
                  <a:lnTo>
                    <a:pt x="5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57AC144-7BD0-4A4A-AF37-F945955E085D}"/>
              </a:ext>
            </a:extLst>
          </p:cNvPr>
          <p:cNvSpPr txBox="1">
            <a:spLocks/>
          </p:cNvSpPr>
          <p:nvPr/>
        </p:nvSpPr>
        <p:spPr>
          <a:xfrm>
            <a:off x="4797595" y="1345584"/>
            <a:ext cx="6984195" cy="1750429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400" b="1" dirty="0">
                <a:solidFill>
                  <a:srgbClr val="0092E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1. da</a:t>
            </a:r>
            <a:r>
              <a:rPr lang="lv-LV" sz="4400" b="1" dirty="0">
                <a:solidFill>
                  <a:srgbClr val="0092E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ļ</a:t>
            </a:r>
            <a:r>
              <a:rPr lang="en-US" sz="4400" b="1" dirty="0">
                <a:solidFill>
                  <a:srgbClr val="0092E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a</a:t>
            </a:r>
            <a:endParaRPr lang="lv-LV" sz="4400" b="1" dirty="0">
              <a:solidFill>
                <a:srgbClr val="0092E1"/>
              </a:solidFill>
              <a:latin typeface="SEB SansSerif" panose="000005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800" b="1" dirty="0">
                <a:latin typeface="SEB SansSerif" panose="00000500000000000000" pitchFamily="2" charset="0"/>
                <a:cs typeface="Arial" panose="020B0604020202020204" pitchFamily="34" charset="0"/>
              </a:rPr>
              <a:t>80% </a:t>
            </a: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no paredzētās summas pēc līguma noslēgšanas un rēķina saņemšanas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27490A6-D814-4B40-BB97-FB3A92ED1F0F}"/>
              </a:ext>
            </a:extLst>
          </p:cNvPr>
          <p:cNvSpPr txBox="1">
            <a:spLocks/>
          </p:cNvSpPr>
          <p:nvPr/>
        </p:nvSpPr>
        <p:spPr>
          <a:xfrm>
            <a:off x="4476833" y="3963310"/>
            <a:ext cx="6984195" cy="1750429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sz="4400" b="1" dirty="0">
                <a:solidFill>
                  <a:srgbClr val="0092E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2. da</a:t>
            </a:r>
            <a:r>
              <a:rPr lang="lv-LV" sz="4400" b="1" dirty="0">
                <a:solidFill>
                  <a:srgbClr val="0092E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ļ</a:t>
            </a:r>
            <a:r>
              <a:rPr lang="en-US" sz="4400" b="1" dirty="0">
                <a:solidFill>
                  <a:srgbClr val="0092E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a</a:t>
            </a:r>
            <a:endParaRPr lang="lv-LV" sz="4400" b="1" dirty="0">
              <a:solidFill>
                <a:srgbClr val="0092E1"/>
              </a:solidFill>
              <a:latin typeface="SEB SansSerif" panose="00000500000000000000" pitchFamily="2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lv-LV" sz="2800" b="1" dirty="0">
                <a:latin typeface="SEB SansSerif" panose="00000500000000000000" pitchFamily="2" charset="0"/>
                <a:cs typeface="Arial" panose="020B0604020202020204" pitchFamily="34" charset="0"/>
              </a:rPr>
              <a:t>20% </a:t>
            </a: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pēc atskaišu par 1.</a:t>
            </a:r>
            <a:r>
              <a:rPr lang="en-US" sz="2800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daļas izlietojumu iesniegšanas un rēķina saņemšanas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383CFD-758E-40DB-A294-F7D4E77F317D}"/>
              </a:ext>
            </a:extLst>
          </p:cNvPr>
          <p:cNvSpPr/>
          <p:nvPr/>
        </p:nvSpPr>
        <p:spPr>
          <a:xfrm flipV="1">
            <a:off x="4835761" y="3413763"/>
            <a:ext cx="5285603" cy="381649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C8E1C8-DC00-44B6-B90F-518290EAF5B0}"/>
              </a:ext>
            </a:extLst>
          </p:cNvPr>
          <p:cNvSpPr/>
          <p:nvPr/>
        </p:nvSpPr>
        <p:spPr>
          <a:xfrm flipV="1">
            <a:off x="10116905" y="3413763"/>
            <a:ext cx="1321401" cy="381649"/>
          </a:xfrm>
          <a:prstGeom prst="rect">
            <a:avLst/>
          </a:prstGeom>
          <a:solidFill>
            <a:srgbClr val="006EB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58FCFD-6D29-4D66-98AF-C1DDDF673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8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4D2040C-9B4F-4E8B-8FC4-1FE3F28312F0}"/>
              </a:ext>
            </a:extLst>
          </p:cNvPr>
          <p:cNvSpPr/>
          <p:nvPr/>
        </p:nvSpPr>
        <p:spPr>
          <a:xfrm>
            <a:off x="-2" y="0"/>
            <a:ext cx="4567238" cy="456723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3960403" cy="1520825"/>
          </a:xfrm>
        </p:spPr>
        <p:txBody>
          <a:bodyPr/>
          <a:lstStyle/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Projekta uzraudzība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57AC144-7BD0-4A4A-AF37-F945955E085D}"/>
              </a:ext>
            </a:extLst>
          </p:cNvPr>
          <p:cNvSpPr txBox="1">
            <a:spLocks/>
          </p:cNvSpPr>
          <p:nvPr/>
        </p:nvSpPr>
        <p:spPr>
          <a:xfrm>
            <a:off x="4797596" y="1345584"/>
            <a:ext cx="5930262" cy="1750429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800" b="1" dirty="0">
                <a:latin typeface="SEB SansSerif" panose="00000500000000000000" pitchFamily="2" charset="0"/>
                <a:cs typeface="Arial" panose="020B0604020202020204" pitchFamily="34" charset="0"/>
              </a:rPr>
              <a:t>Projekta īstenošanas atskaite</a:t>
            </a:r>
          </a:p>
          <a:p>
            <a:pPr marL="0" indent="0">
              <a:buNone/>
            </a:pP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1 mēneša laikā pēc projekta aktivitāšu izpildes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85B71A10-2865-49A8-B315-DF64738660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62556" y="2135207"/>
            <a:ext cx="1388935" cy="1641095"/>
            <a:chOff x="1080" y="1531"/>
            <a:chExt cx="1106" cy="1258"/>
          </a:xfrm>
          <a:solidFill>
            <a:schemeClr val="bg1"/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4085E92-DF9E-48B0-8C36-92B10674B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" y="1531"/>
              <a:ext cx="1106" cy="1258"/>
            </a:xfrm>
            <a:custGeom>
              <a:avLst/>
              <a:gdLst>
                <a:gd name="T0" fmla="*/ 3244 w 3316"/>
                <a:gd name="T1" fmla="*/ 3702 h 3774"/>
                <a:gd name="T2" fmla="*/ 72 w 3316"/>
                <a:gd name="T3" fmla="*/ 1007 h 3774"/>
                <a:gd name="T4" fmla="*/ 380 w 3316"/>
                <a:gd name="T5" fmla="*/ 1007 h 3774"/>
                <a:gd name="T6" fmla="*/ 453 w 3316"/>
                <a:gd name="T7" fmla="*/ 934 h 3774"/>
                <a:gd name="T8" fmla="*/ 3004 w 3316"/>
                <a:gd name="T9" fmla="*/ 375 h 3774"/>
                <a:gd name="T10" fmla="*/ 2967 w 3316"/>
                <a:gd name="T11" fmla="*/ 524 h 3774"/>
                <a:gd name="T12" fmla="*/ 2875 w 3316"/>
                <a:gd name="T13" fmla="*/ 641 h 3774"/>
                <a:gd name="T14" fmla="*/ 2744 w 3316"/>
                <a:gd name="T15" fmla="*/ 712 h 3774"/>
                <a:gd name="T16" fmla="*/ 2641 w 3316"/>
                <a:gd name="T17" fmla="*/ 655 h 3774"/>
                <a:gd name="T18" fmla="*/ 2772 w 3316"/>
                <a:gd name="T19" fmla="*/ 624 h 3774"/>
                <a:gd name="T20" fmla="*/ 2871 w 3316"/>
                <a:gd name="T21" fmla="*/ 541 h 3774"/>
                <a:gd name="T22" fmla="*/ 2926 w 3316"/>
                <a:gd name="T23" fmla="*/ 421 h 3774"/>
                <a:gd name="T24" fmla="*/ 1414 w 3316"/>
                <a:gd name="T25" fmla="*/ 428 h 3774"/>
                <a:gd name="T26" fmla="*/ 1357 w 3316"/>
                <a:gd name="T27" fmla="*/ 567 h 3774"/>
                <a:gd name="T28" fmla="*/ 1251 w 3316"/>
                <a:gd name="T29" fmla="*/ 671 h 3774"/>
                <a:gd name="T30" fmla="*/ 1108 w 3316"/>
                <a:gd name="T31" fmla="*/ 723 h 3774"/>
                <a:gd name="T32" fmla="*/ 1102 w 3316"/>
                <a:gd name="T33" fmla="*/ 651 h 3774"/>
                <a:gd name="T34" fmla="*/ 1225 w 3316"/>
                <a:gd name="T35" fmla="*/ 602 h 3774"/>
                <a:gd name="T36" fmla="*/ 1311 w 3316"/>
                <a:gd name="T37" fmla="*/ 504 h 3774"/>
                <a:gd name="T38" fmla="*/ 1347 w 3316"/>
                <a:gd name="T39" fmla="*/ 375 h 3774"/>
                <a:gd name="T40" fmla="*/ 72 w 3316"/>
                <a:gd name="T41" fmla="*/ 934 h 3774"/>
                <a:gd name="T42" fmla="*/ 72 w 3316"/>
                <a:gd name="T43" fmla="*/ 375 h 3774"/>
                <a:gd name="T44" fmla="*/ 2552 w 3316"/>
                <a:gd name="T45" fmla="*/ 87 h 3774"/>
                <a:gd name="T46" fmla="*/ 2441 w 3316"/>
                <a:gd name="T47" fmla="*/ 152 h 3774"/>
                <a:gd name="T48" fmla="*/ 2369 w 3316"/>
                <a:gd name="T49" fmla="*/ 261 h 3774"/>
                <a:gd name="T50" fmla="*/ 2914 w 3316"/>
                <a:gd name="T51" fmla="*/ 261 h 3774"/>
                <a:gd name="T52" fmla="*/ 2842 w 3316"/>
                <a:gd name="T53" fmla="*/ 152 h 3774"/>
                <a:gd name="T54" fmla="*/ 2730 w 3316"/>
                <a:gd name="T55" fmla="*/ 87 h 3774"/>
                <a:gd name="T56" fmla="*/ 1056 w 3316"/>
                <a:gd name="T57" fmla="*/ 72 h 3774"/>
                <a:gd name="T58" fmla="*/ 926 w 3316"/>
                <a:gd name="T59" fmla="*/ 103 h 3774"/>
                <a:gd name="T60" fmla="*/ 826 w 3316"/>
                <a:gd name="T61" fmla="*/ 185 h 3774"/>
                <a:gd name="T62" fmla="*/ 771 w 3316"/>
                <a:gd name="T63" fmla="*/ 303 h 3774"/>
                <a:gd name="T64" fmla="*/ 1310 w 3316"/>
                <a:gd name="T65" fmla="*/ 222 h 3774"/>
                <a:gd name="T66" fmla="*/ 1223 w 3316"/>
                <a:gd name="T67" fmla="*/ 125 h 3774"/>
                <a:gd name="T68" fmla="*/ 1102 w 3316"/>
                <a:gd name="T69" fmla="*/ 76 h 3774"/>
                <a:gd name="T70" fmla="*/ 1109 w 3316"/>
                <a:gd name="T71" fmla="*/ 4 h 3774"/>
                <a:gd name="T72" fmla="*/ 1252 w 3316"/>
                <a:gd name="T73" fmla="*/ 57 h 3774"/>
                <a:gd name="T74" fmla="*/ 1358 w 3316"/>
                <a:gd name="T75" fmla="*/ 162 h 3774"/>
                <a:gd name="T76" fmla="*/ 1414 w 3316"/>
                <a:gd name="T77" fmla="*/ 303 h 3774"/>
                <a:gd name="T78" fmla="*/ 2314 w 3316"/>
                <a:gd name="T79" fmla="*/ 206 h 3774"/>
                <a:gd name="T80" fmla="*/ 2406 w 3316"/>
                <a:gd name="T81" fmla="*/ 87 h 3774"/>
                <a:gd name="T82" fmla="*/ 2538 w 3316"/>
                <a:gd name="T83" fmla="*/ 15 h 3774"/>
                <a:gd name="T84" fmla="*/ 2694 w 3316"/>
                <a:gd name="T85" fmla="*/ 4 h 3774"/>
                <a:gd name="T86" fmla="*/ 2837 w 3316"/>
                <a:gd name="T87" fmla="*/ 57 h 3774"/>
                <a:gd name="T88" fmla="*/ 2943 w 3316"/>
                <a:gd name="T89" fmla="*/ 162 h 3774"/>
                <a:gd name="T90" fmla="*/ 2999 w 3316"/>
                <a:gd name="T91" fmla="*/ 303 h 3774"/>
                <a:gd name="T92" fmla="*/ 3306 w 3316"/>
                <a:gd name="T93" fmla="*/ 315 h 3774"/>
                <a:gd name="T94" fmla="*/ 3316 w 3316"/>
                <a:gd name="T95" fmla="*/ 3738 h 3774"/>
                <a:gd name="T96" fmla="*/ 3295 w 3316"/>
                <a:gd name="T97" fmla="*/ 3772 h 3774"/>
                <a:gd name="T98" fmla="*/ 402 w 3316"/>
                <a:gd name="T99" fmla="*/ 3772 h 3774"/>
                <a:gd name="T100" fmla="*/ 380 w 3316"/>
                <a:gd name="T101" fmla="*/ 3738 h 3774"/>
                <a:gd name="T102" fmla="*/ 21 w 3316"/>
                <a:gd name="T103" fmla="*/ 3471 h 3774"/>
                <a:gd name="T104" fmla="*/ 0 w 3316"/>
                <a:gd name="T105" fmla="*/ 3437 h 3774"/>
                <a:gd name="T106" fmla="*/ 10 w 3316"/>
                <a:gd name="T107" fmla="*/ 315 h 3774"/>
                <a:gd name="T108" fmla="*/ 697 w 3316"/>
                <a:gd name="T109" fmla="*/ 303 h 3774"/>
                <a:gd name="T110" fmla="*/ 754 w 3316"/>
                <a:gd name="T111" fmla="*/ 162 h 3774"/>
                <a:gd name="T112" fmla="*/ 861 w 3316"/>
                <a:gd name="T113" fmla="*/ 57 h 3774"/>
                <a:gd name="T114" fmla="*/ 1003 w 3316"/>
                <a:gd name="T115" fmla="*/ 4 h 3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16" h="3774">
                  <a:moveTo>
                    <a:pt x="453" y="1007"/>
                  </a:moveTo>
                  <a:lnTo>
                    <a:pt x="453" y="3702"/>
                  </a:lnTo>
                  <a:lnTo>
                    <a:pt x="3244" y="3702"/>
                  </a:lnTo>
                  <a:lnTo>
                    <a:pt x="3244" y="1007"/>
                  </a:lnTo>
                  <a:lnTo>
                    <a:pt x="453" y="1007"/>
                  </a:lnTo>
                  <a:close/>
                  <a:moveTo>
                    <a:pt x="72" y="1007"/>
                  </a:moveTo>
                  <a:lnTo>
                    <a:pt x="72" y="3401"/>
                  </a:lnTo>
                  <a:lnTo>
                    <a:pt x="380" y="3401"/>
                  </a:lnTo>
                  <a:lnTo>
                    <a:pt x="380" y="1007"/>
                  </a:lnTo>
                  <a:lnTo>
                    <a:pt x="72" y="1007"/>
                  </a:lnTo>
                  <a:close/>
                  <a:moveTo>
                    <a:pt x="453" y="375"/>
                  </a:moveTo>
                  <a:lnTo>
                    <a:pt x="453" y="934"/>
                  </a:lnTo>
                  <a:lnTo>
                    <a:pt x="3244" y="934"/>
                  </a:lnTo>
                  <a:lnTo>
                    <a:pt x="3244" y="375"/>
                  </a:lnTo>
                  <a:lnTo>
                    <a:pt x="3004" y="375"/>
                  </a:lnTo>
                  <a:lnTo>
                    <a:pt x="2999" y="428"/>
                  </a:lnTo>
                  <a:lnTo>
                    <a:pt x="2987" y="478"/>
                  </a:lnTo>
                  <a:lnTo>
                    <a:pt x="2967" y="524"/>
                  </a:lnTo>
                  <a:lnTo>
                    <a:pt x="2942" y="567"/>
                  </a:lnTo>
                  <a:lnTo>
                    <a:pt x="2911" y="607"/>
                  </a:lnTo>
                  <a:lnTo>
                    <a:pt x="2875" y="641"/>
                  </a:lnTo>
                  <a:lnTo>
                    <a:pt x="2836" y="671"/>
                  </a:lnTo>
                  <a:lnTo>
                    <a:pt x="2791" y="695"/>
                  </a:lnTo>
                  <a:lnTo>
                    <a:pt x="2744" y="712"/>
                  </a:lnTo>
                  <a:lnTo>
                    <a:pt x="2693" y="723"/>
                  </a:lnTo>
                  <a:lnTo>
                    <a:pt x="2641" y="727"/>
                  </a:lnTo>
                  <a:lnTo>
                    <a:pt x="2641" y="655"/>
                  </a:lnTo>
                  <a:lnTo>
                    <a:pt x="2687" y="651"/>
                  </a:lnTo>
                  <a:lnTo>
                    <a:pt x="2730" y="641"/>
                  </a:lnTo>
                  <a:lnTo>
                    <a:pt x="2772" y="624"/>
                  </a:lnTo>
                  <a:lnTo>
                    <a:pt x="2810" y="602"/>
                  </a:lnTo>
                  <a:lnTo>
                    <a:pt x="2843" y="573"/>
                  </a:lnTo>
                  <a:lnTo>
                    <a:pt x="2871" y="541"/>
                  </a:lnTo>
                  <a:lnTo>
                    <a:pt x="2896" y="504"/>
                  </a:lnTo>
                  <a:lnTo>
                    <a:pt x="2915" y="464"/>
                  </a:lnTo>
                  <a:lnTo>
                    <a:pt x="2926" y="421"/>
                  </a:lnTo>
                  <a:lnTo>
                    <a:pt x="2932" y="375"/>
                  </a:lnTo>
                  <a:lnTo>
                    <a:pt x="1419" y="375"/>
                  </a:lnTo>
                  <a:lnTo>
                    <a:pt x="1414" y="428"/>
                  </a:lnTo>
                  <a:lnTo>
                    <a:pt x="1400" y="478"/>
                  </a:lnTo>
                  <a:lnTo>
                    <a:pt x="1382" y="524"/>
                  </a:lnTo>
                  <a:lnTo>
                    <a:pt x="1357" y="567"/>
                  </a:lnTo>
                  <a:lnTo>
                    <a:pt x="1326" y="607"/>
                  </a:lnTo>
                  <a:lnTo>
                    <a:pt x="1290" y="641"/>
                  </a:lnTo>
                  <a:lnTo>
                    <a:pt x="1251" y="671"/>
                  </a:lnTo>
                  <a:lnTo>
                    <a:pt x="1206" y="695"/>
                  </a:lnTo>
                  <a:lnTo>
                    <a:pt x="1159" y="712"/>
                  </a:lnTo>
                  <a:lnTo>
                    <a:pt x="1108" y="723"/>
                  </a:lnTo>
                  <a:lnTo>
                    <a:pt x="1056" y="727"/>
                  </a:lnTo>
                  <a:lnTo>
                    <a:pt x="1056" y="655"/>
                  </a:lnTo>
                  <a:lnTo>
                    <a:pt x="1102" y="651"/>
                  </a:lnTo>
                  <a:lnTo>
                    <a:pt x="1145" y="641"/>
                  </a:lnTo>
                  <a:lnTo>
                    <a:pt x="1186" y="624"/>
                  </a:lnTo>
                  <a:lnTo>
                    <a:pt x="1225" y="602"/>
                  </a:lnTo>
                  <a:lnTo>
                    <a:pt x="1258" y="573"/>
                  </a:lnTo>
                  <a:lnTo>
                    <a:pt x="1287" y="541"/>
                  </a:lnTo>
                  <a:lnTo>
                    <a:pt x="1311" y="504"/>
                  </a:lnTo>
                  <a:lnTo>
                    <a:pt x="1330" y="464"/>
                  </a:lnTo>
                  <a:lnTo>
                    <a:pt x="1341" y="421"/>
                  </a:lnTo>
                  <a:lnTo>
                    <a:pt x="1347" y="375"/>
                  </a:lnTo>
                  <a:lnTo>
                    <a:pt x="453" y="375"/>
                  </a:lnTo>
                  <a:close/>
                  <a:moveTo>
                    <a:pt x="72" y="375"/>
                  </a:moveTo>
                  <a:lnTo>
                    <a:pt x="72" y="934"/>
                  </a:lnTo>
                  <a:lnTo>
                    <a:pt x="380" y="934"/>
                  </a:lnTo>
                  <a:lnTo>
                    <a:pt x="380" y="375"/>
                  </a:lnTo>
                  <a:lnTo>
                    <a:pt x="72" y="375"/>
                  </a:lnTo>
                  <a:close/>
                  <a:moveTo>
                    <a:pt x="2641" y="72"/>
                  </a:moveTo>
                  <a:lnTo>
                    <a:pt x="2595" y="76"/>
                  </a:lnTo>
                  <a:lnTo>
                    <a:pt x="2552" y="87"/>
                  </a:lnTo>
                  <a:lnTo>
                    <a:pt x="2511" y="103"/>
                  </a:lnTo>
                  <a:lnTo>
                    <a:pt x="2474" y="125"/>
                  </a:lnTo>
                  <a:lnTo>
                    <a:pt x="2441" y="152"/>
                  </a:lnTo>
                  <a:lnTo>
                    <a:pt x="2412" y="185"/>
                  </a:lnTo>
                  <a:lnTo>
                    <a:pt x="2387" y="220"/>
                  </a:lnTo>
                  <a:lnTo>
                    <a:pt x="2369" y="261"/>
                  </a:lnTo>
                  <a:lnTo>
                    <a:pt x="2356" y="303"/>
                  </a:lnTo>
                  <a:lnTo>
                    <a:pt x="2926" y="303"/>
                  </a:lnTo>
                  <a:lnTo>
                    <a:pt x="2914" y="261"/>
                  </a:lnTo>
                  <a:lnTo>
                    <a:pt x="2895" y="222"/>
                  </a:lnTo>
                  <a:lnTo>
                    <a:pt x="2871" y="185"/>
                  </a:lnTo>
                  <a:lnTo>
                    <a:pt x="2842" y="152"/>
                  </a:lnTo>
                  <a:lnTo>
                    <a:pt x="2808" y="125"/>
                  </a:lnTo>
                  <a:lnTo>
                    <a:pt x="2771" y="103"/>
                  </a:lnTo>
                  <a:lnTo>
                    <a:pt x="2730" y="87"/>
                  </a:lnTo>
                  <a:lnTo>
                    <a:pt x="2687" y="76"/>
                  </a:lnTo>
                  <a:lnTo>
                    <a:pt x="2641" y="72"/>
                  </a:lnTo>
                  <a:close/>
                  <a:moveTo>
                    <a:pt x="1056" y="72"/>
                  </a:moveTo>
                  <a:lnTo>
                    <a:pt x="1010" y="76"/>
                  </a:lnTo>
                  <a:lnTo>
                    <a:pt x="967" y="87"/>
                  </a:lnTo>
                  <a:lnTo>
                    <a:pt x="926" y="103"/>
                  </a:lnTo>
                  <a:lnTo>
                    <a:pt x="889" y="125"/>
                  </a:lnTo>
                  <a:lnTo>
                    <a:pt x="856" y="152"/>
                  </a:lnTo>
                  <a:lnTo>
                    <a:pt x="826" y="185"/>
                  </a:lnTo>
                  <a:lnTo>
                    <a:pt x="802" y="220"/>
                  </a:lnTo>
                  <a:lnTo>
                    <a:pt x="784" y="261"/>
                  </a:lnTo>
                  <a:lnTo>
                    <a:pt x="771" y="303"/>
                  </a:lnTo>
                  <a:lnTo>
                    <a:pt x="1341" y="303"/>
                  </a:lnTo>
                  <a:lnTo>
                    <a:pt x="1329" y="261"/>
                  </a:lnTo>
                  <a:lnTo>
                    <a:pt x="1310" y="222"/>
                  </a:lnTo>
                  <a:lnTo>
                    <a:pt x="1287" y="185"/>
                  </a:lnTo>
                  <a:lnTo>
                    <a:pt x="1257" y="152"/>
                  </a:lnTo>
                  <a:lnTo>
                    <a:pt x="1223" y="125"/>
                  </a:lnTo>
                  <a:lnTo>
                    <a:pt x="1186" y="103"/>
                  </a:lnTo>
                  <a:lnTo>
                    <a:pt x="1145" y="87"/>
                  </a:lnTo>
                  <a:lnTo>
                    <a:pt x="1102" y="76"/>
                  </a:lnTo>
                  <a:lnTo>
                    <a:pt x="1056" y="72"/>
                  </a:lnTo>
                  <a:close/>
                  <a:moveTo>
                    <a:pt x="1056" y="0"/>
                  </a:moveTo>
                  <a:lnTo>
                    <a:pt x="1109" y="4"/>
                  </a:lnTo>
                  <a:lnTo>
                    <a:pt x="1160" y="15"/>
                  </a:lnTo>
                  <a:lnTo>
                    <a:pt x="1207" y="33"/>
                  </a:lnTo>
                  <a:lnTo>
                    <a:pt x="1252" y="57"/>
                  </a:lnTo>
                  <a:lnTo>
                    <a:pt x="1291" y="88"/>
                  </a:lnTo>
                  <a:lnTo>
                    <a:pt x="1327" y="123"/>
                  </a:lnTo>
                  <a:lnTo>
                    <a:pt x="1358" y="162"/>
                  </a:lnTo>
                  <a:lnTo>
                    <a:pt x="1383" y="206"/>
                  </a:lnTo>
                  <a:lnTo>
                    <a:pt x="1402" y="254"/>
                  </a:lnTo>
                  <a:lnTo>
                    <a:pt x="1414" y="303"/>
                  </a:lnTo>
                  <a:lnTo>
                    <a:pt x="2282" y="303"/>
                  </a:lnTo>
                  <a:lnTo>
                    <a:pt x="2294" y="253"/>
                  </a:lnTo>
                  <a:lnTo>
                    <a:pt x="2314" y="206"/>
                  </a:lnTo>
                  <a:lnTo>
                    <a:pt x="2339" y="162"/>
                  </a:lnTo>
                  <a:lnTo>
                    <a:pt x="2370" y="123"/>
                  </a:lnTo>
                  <a:lnTo>
                    <a:pt x="2406" y="87"/>
                  </a:lnTo>
                  <a:lnTo>
                    <a:pt x="2447" y="57"/>
                  </a:lnTo>
                  <a:lnTo>
                    <a:pt x="2490" y="33"/>
                  </a:lnTo>
                  <a:lnTo>
                    <a:pt x="2538" y="15"/>
                  </a:lnTo>
                  <a:lnTo>
                    <a:pt x="2588" y="4"/>
                  </a:lnTo>
                  <a:lnTo>
                    <a:pt x="2641" y="0"/>
                  </a:lnTo>
                  <a:lnTo>
                    <a:pt x="2694" y="4"/>
                  </a:lnTo>
                  <a:lnTo>
                    <a:pt x="2745" y="15"/>
                  </a:lnTo>
                  <a:lnTo>
                    <a:pt x="2792" y="33"/>
                  </a:lnTo>
                  <a:lnTo>
                    <a:pt x="2837" y="57"/>
                  </a:lnTo>
                  <a:lnTo>
                    <a:pt x="2876" y="88"/>
                  </a:lnTo>
                  <a:lnTo>
                    <a:pt x="2912" y="123"/>
                  </a:lnTo>
                  <a:lnTo>
                    <a:pt x="2943" y="162"/>
                  </a:lnTo>
                  <a:lnTo>
                    <a:pt x="2968" y="206"/>
                  </a:lnTo>
                  <a:lnTo>
                    <a:pt x="2987" y="254"/>
                  </a:lnTo>
                  <a:lnTo>
                    <a:pt x="2999" y="303"/>
                  </a:lnTo>
                  <a:lnTo>
                    <a:pt x="3280" y="303"/>
                  </a:lnTo>
                  <a:lnTo>
                    <a:pt x="3295" y="306"/>
                  </a:lnTo>
                  <a:lnTo>
                    <a:pt x="3306" y="315"/>
                  </a:lnTo>
                  <a:lnTo>
                    <a:pt x="3313" y="326"/>
                  </a:lnTo>
                  <a:lnTo>
                    <a:pt x="3316" y="339"/>
                  </a:lnTo>
                  <a:lnTo>
                    <a:pt x="3316" y="3738"/>
                  </a:lnTo>
                  <a:lnTo>
                    <a:pt x="3313" y="3752"/>
                  </a:lnTo>
                  <a:lnTo>
                    <a:pt x="3306" y="3763"/>
                  </a:lnTo>
                  <a:lnTo>
                    <a:pt x="3295" y="3772"/>
                  </a:lnTo>
                  <a:lnTo>
                    <a:pt x="3280" y="3774"/>
                  </a:lnTo>
                  <a:lnTo>
                    <a:pt x="417" y="3774"/>
                  </a:lnTo>
                  <a:lnTo>
                    <a:pt x="402" y="3772"/>
                  </a:lnTo>
                  <a:lnTo>
                    <a:pt x="391" y="3763"/>
                  </a:lnTo>
                  <a:lnTo>
                    <a:pt x="384" y="3752"/>
                  </a:lnTo>
                  <a:lnTo>
                    <a:pt x="380" y="3738"/>
                  </a:lnTo>
                  <a:lnTo>
                    <a:pt x="380" y="3473"/>
                  </a:lnTo>
                  <a:lnTo>
                    <a:pt x="36" y="3473"/>
                  </a:lnTo>
                  <a:lnTo>
                    <a:pt x="21" y="3471"/>
                  </a:lnTo>
                  <a:lnTo>
                    <a:pt x="10" y="3463"/>
                  </a:lnTo>
                  <a:lnTo>
                    <a:pt x="3" y="3451"/>
                  </a:lnTo>
                  <a:lnTo>
                    <a:pt x="0" y="3437"/>
                  </a:lnTo>
                  <a:lnTo>
                    <a:pt x="0" y="339"/>
                  </a:lnTo>
                  <a:lnTo>
                    <a:pt x="3" y="326"/>
                  </a:lnTo>
                  <a:lnTo>
                    <a:pt x="10" y="315"/>
                  </a:lnTo>
                  <a:lnTo>
                    <a:pt x="21" y="306"/>
                  </a:lnTo>
                  <a:lnTo>
                    <a:pt x="36" y="303"/>
                  </a:lnTo>
                  <a:lnTo>
                    <a:pt x="697" y="303"/>
                  </a:lnTo>
                  <a:lnTo>
                    <a:pt x="710" y="253"/>
                  </a:lnTo>
                  <a:lnTo>
                    <a:pt x="728" y="206"/>
                  </a:lnTo>
                  <a:lnTo>
                    <a:pt x="754" y="162"/>
                  </a:lnTo>
                  <a:lnTo>
                    <a:pt x="785" y="123"/>
                  </a:lnTo>
                  <a:lnTo>
                    <a:pt x="821" y="87"/>
                  </a:lnTo>
                  <a:lnTo>
                    <a:pt x="861" y="57"/>
                  </a:lnTo>
                  <a:lnTo>
                    <a:pt x="905" y="33"/>
                  </a:lnTo>
                  <a:lnTo>
                    <a:pt x="953" y="15"/>
                  </a:lnTo>
                  <a:lnTo>
                    <a:pt x="1003" y="4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B54AB6-03B6-4C70-B585-6F28910A2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2090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CC13AA-33ED-45F4-B9E8-9F3893DE5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2090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6251E7-B55A-4CE0-9A24-DE4230CEA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2252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E601BA-C5DB-444A-ADCD-BA79A183D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2252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43B9E3-3D81-4EC7-BBEE-E31BBA1BA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2252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CF6AFF-F4D7-4468-8B31-CACA9D61D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2415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E480C2E-C082-4EF9-9C2D-23990A58C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2415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EF9B7AA-CEC5-4A69-A54D-D087DDA8C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2415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40BDD5-BD05-405A-AC7F-77C90D395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2555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58DA1F-A2A3-4F23-872A-FD7B77762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2555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8C51092-719A-435A-947C-59428E25A818}"/>
              </a:ext>
            </a:extLst>
          </p:cNvPr>
          <p:cNvSpPr txBox="1">
            <a:spLocks/>
          </p:cNvSpPr>
          <p:nvPr/>
        </p:nvSpPr>
        <p:spPr>
          <a:xfrm>
            <a:off x="4797596" y="3285658"/>
            <a:ext cx="6411720" cy="2891222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800" b="1" dirty="0">
                <a:latin typeface="SEB SansSerif" panose="00000500000000000000" pitchFamily="2" charset="0"/>
                <a:cs typeface="Arial" panose="020B0604020202020204" pitchFamily="34" charset="0"/>
              </a:rPr>
              <a:t>Saimnieciskās darbības </a:t>
            </a:r>
            <a:br>
              <a:rPr lang="en-US" sz="2800" b="1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2800" b="1" dirty="0">
                <a:latin typeface="SEB SansSerif" panose="00000500000000000000" pitchFamily="2" charset="0"/>
                <a:cs typeface="Arial" panose="020B0604020202020204" pitchFamily="34" charset="0"/>
              </a:rPr>
              <a:t>informatīvais pārskats 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lv-LV" sz="2200" dirty="0">
                <a:latin typeface="SEB SansSerif" panose="00000500000000000000" pitchFamily="2" charset="0"/>
                <a:cs typeface="Arial" panose="020B0604020202020204" pitchFamily="34" charset="0"/>
              </a:rPr>
              <a:t>Par </a:t>
            </a:r>
            <a:r>
              <a:rPr lang="lv-LV" sz="2200" dirty="0" err="1">
                <a:latin typeface="SEB SansSerif" panose="00000500000000000000" pitchFamily="2" charset="0"/>
                <a:cs typeface="Arial" panose="020B0604020202020204" pitchFamily="34" charset="0"/>
              </a:rPr>
              <a:t>grantu</a:t>
            </a:r>
            <a:r>
              <a:rPr lang="lv-LV" sz="2200" dirty="0">
                <a:latin typeface="SEB SansSerif" panose="00000500000000000000" pitchFamily="2" charset="0"/>
                <a:cs typeface="Arial" panose="020B0604020202020204" pitchFamily="34" charset="0"/>
              </a:rPr>
              <a:t> &lt; EUR 2 000: 1 gadu pēc projekta īstenošanas – līdz 1.decembrim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lv-LV" sz="2200" dirty="0">
                <a:latin typeface="SEB SansSerif" panose="00000500000000000000" pitchFamily="2" charset="0"/>
                <a:cs typeface="Arial" panose="020B0604020202020204" pitchFamily="34" charset="0"/>
              </a:rPr>
              <a:t>Par </a:t>
            </a:r>
            <a:r>
              <a:rPr lang="lv-LV" sz="2200" dirty="0" err="1">
                <a:latin typeface="SEB SansSerif" panose="00000500000000000000" pitchFamily="2" charset="0"/>
                <a:cs typeface="Arial" panose="020B0604020202020204" pitchFamily="34" charset="0"/>
              </a:rPr>
              <a:t>grantu</a:t>
            </a:r>
            <a:r>
              <a:rPr lang="lv-LV" sz="2200" dirty="0">
                <a:latin typeface="SEB SansSerif" panose="00000500000000000000" pitchFamily="2" charset="0"/>
                <a:cs typeface="Arial" panose="020B0604020202020204" pitchFamily="34" charset="0"/>
              </a:rPr>
              <a:t> &gt; EUR 2 000: 3 gadus – līdz kārtējā gada 1.</a:t>
            </a:r>
            <a:r>
              <a:rPr lang="en-US" sz="2200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sz="2200" dirty="0">
                <a:latin typeface="SEB SansSerif" panose="00000500000000000000" pitchFamily="2" charset="0"/>
                <a:cs typeface="Arial" panose="020B0604020202020204" pitchFamily="34" charset="0"/>
              </a:rPr>
              <a:t>decembrim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AA38412-E639-4B36-A256-95F56E6D0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4D2040C-9B4F-4E8B-8FC4-1FE3F28312F0}"/>
              </a:ext>
            </a:extLst>
          </p:cNvPr>
          <p:cNvSpPr/>
          <p:nvPr/>
        </p:nvSpPr>
        <p:spPr>
          <a:xfrm>
            <a:off x="0" y="0"/>
            <a:ext cx="4567238" cy="456723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3960403" cy="1520825"/>
          </a:xfrm>
        </p:spPr>
        <p:txBody>
          <a:bodyPr/>
          <a:lstStyle/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Papildus</a:t>
            </a:r>
            <a:b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informācija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57AC144-7BD0-4A4A-AF37-F945955E085D}"/>
              </a:ext>
            </a:extLst>
          </p:cNvPr>
          <p:cNvSpPr txBox="1">
            <a:spLocks/>
          </p:cNvSpPr>
          <p:nvPr/>
        </p:nvSpPr>
        <p:spPr>
          <a:xfrm>
            <a:off x="5588722" y="3335886"/>
            <a:ext cx="5930262" cy="1750429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800" b="1" dirty="0">
                <a:latin typeface="SEB SansSerif" panose="00000500000000000000" pitchFamily="2" charset="0"/>
                <a:cs typeface="Arial" panose="020B0604020202020204" pitchFamily="34" charset="0"/>
              </a:rPr>
              <a:t>Konkursa nolikums 2021</a:t>
            </a:r>
          </a:p>
          <a:p>
            <a:pPr marL="0" indent="0">
              <a:buNone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  <a:hlinkClick r:id="rId2"/>
              </a:rPr>
              <a:t>www.seb.lv/iedvesma#programmas-nolikums</a:t>
            </a:r>
            <a:endParaRPr lang="lv-LV" sz="2000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8C51092-719A-435A-947C-59428E25A818}"/>
              </a:ext>
            </a:extLst>
          </p:cNvPr>
          <p:cNvSpPr txBox="1">
            <a:spLocks/>
          </p:cNvSpPr>
          <p:nvPr/>
        </p:nvSpPr>
        <p:spPr>
          <a:xfrm>
            <a:off x="5588722" y="4847796"/>
            <a:ext cx="6411720" cy="1750430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800" b="1" dirty="0">
                <a:latin typeface="SEB SansSerif" panose="00000500000000000000" pitchFamily="2" charset="0"/>
                <a:cs typeface="Arial" panose="020B0604020202020204" pitchFamily="34" charset="0"/>
              </a:rPr>
              <a:t>Grantu ieguvēji</a:t>
            </a:r>
          </a:p>
          <a:p>
            <a:pPr marL="0" indent="0">
              <a:buNone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  <a:hlinkClick r:id="rId3"/>
              </a:rPr>
              <a:t>www.seb.lv/iedvesma#grantu-ieguveji</a:t>
            </a:r>
            <a:endParaRPr lang="lv-LV" sz="2000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D3FE21EC-B05A-4184-A6F4-AC90249BB1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36118" y="2016895"/>
            <a:ext cx="1495002" cy="1760964"/>
            <a:chOff x="1101" y="1531"/>
            <a:chExt cx="1068" cy="1258"/>
          </a:xfrm>
          <a:solidFill>
            <a:schemeClr val="bg1"/>
          </a:solidFill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2B3DCF8E-F8D9-48D9-A5EA-7B0F209259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3" y="1735"/>
              <a:ext cx="696" cy="967"/>
            </a:xfrm>
            <a:custGeom>
              <a:avLst/>
              <a:gdLst>
                <a:gd name="T0" fmla="*/ 135 w 2090"/>
                <a:gd name="T1" fmla="*/ 1156 h 2900"/>
                <a:gd name="T2" fmla="*/ 75 w 2090"/>
                <a:gd name="T3" fmla="*/ 1247 h 2900"/>
                <a:gd name="T4" fmla="*/ 96 w 2090"/>
                <a:gd name="T5" fmla="*/ 1352 h 2900"/>
                <a:gd name="T6" fmla="*/ 186 w 2090"/>
                <a:gd name="T7" fmla="*/ 1413 h 2900"/>
                <a:gd name="T8" fmla="*/ 291 w 2090"/>
                <a:gd name="T9" fmla="*/ 1392 h 2900"/>
                <a:gd name="T10" fmla="*/ 352 w 2090"/>
                <a:gd name="T11" fmla="*/ 1301 h 2900"/>
                <a:gd name="T12" fmla="*/ 331 w 2090"/>
                <a:gd name="T13" fmla="*/ 1196 h 2900"/>
                <a:gd name="T14" fmla="*/ 241 w 2090"/>
                <a:gd name="T15" fmla="*/ 1135 h 2900"/>
                <a:gd name="T16" fmla="*/ 1823 w 2090"/>
                <a:gd name="T17" fmla="*/ 796 h 2900"/>
                <a:gd name="T18" fmla="*/ 1746 w 2090"/>
                <a:gd name="T19" fmla="*/ 874 h 2900"/>
                <a:gd name="T20" fmla="*/ 1746 w 2090"/>
                <a:gd name="T21" fmla="*/ 981 h 2900"/>
                <a:gd name="T22" fmla="*/ 1823 w 2090"/>
                <a:gd name="T23" fmla="*/ 1057 h 2900"/>
                <a:gd name="T24" fmla="*/ 1932 w 2090"/>
                <a:gd name="T25" fmla="*/ 1057 h 2900"/>
                <a:gd name="T26" fmla="*/ 2009 w 2090"/>
                <a:gd name="T27" fmla="*/ 981 h 2900"/>
                <a:gd name="T28" fmla="*/ 2009 w 2090"/>
                <a:gd name="T29" fmla="*/ 873 h 2900"/>
                <a:gd name="T30" fmla="*/ 1932 w 2090"/>
                <a:gd name="T31" fmla="*/ 796 h 2900"/>
                <a:gd name="T32" fmla="*/ 1094 w 2090"/>
                <a:gd name="T33" fmla="*/ 75 h 2900"/>
                <a:gd name="T34" fmla="*/ 1003 w 2090"/>
                <a:gd name="T35" fmla="*/ 135 h 2900"/>
                <a:gd name="T36" fmla="*/ 982 w 2090"/>
                <a:gd name="T37" fmla="*/ 241 h 2900"/>
                <a:gd name="T38" fmla="*/ 1043 w 2090"/>
                <a:gd name="T39" fmla="*/ 332 h 2900"/>
                <a:gd name="T40" fmla="*/ 1148 w 2090"/>
                <a:gd name="T41" fmla="*/ 352 h 2900"/>
                <a:gd name="T42" fmla="*/ 1239 w 2090"/>
                <a:gd name="T43" fmla="*/ 292 h 2900"/>
                <a:gd name="T44" fmla="*/ 1260 w 2090"/>
                <a:gd name="T45" fmla="*/ 186 h 2900"/>
                <a:gd name="T46" fmla="*/ 1199 w 2090"/>
                <a:gd name="T47" fmla="*/ 95 h 2900"/>
                <a:gd name="T48" fmla="*/ 1121 w 2090"/>
                <a:gd name="T49" fmla="*/ 0 h 2900"/>
                <a:gd name="T50" fmla="*/ 1246 w 2090"/>
                <a:gd name="T51" fmla="*/ 40 h 2900"/>
                <a:gd name="T52" fmla="*/ 1324 w 2090"/>
                <a:gd name="T53" fmla="*/ 147 h 2900"/>
                <a:gd name="T54" fmla="*/ 1324 w 2090"/>
                <a:gd name="T55" fmla="*/ 280 h 2900"/>
                <a:gd name="T56" fmla="*/ 1246 w 2090"/>
                <a:gd name="T57" fmla="*/ 386 h 2900"/>
                <a:gd name="T58" fmla="*/ 1157 w 2090"/>
                <a:gd name="T59" fmla="*/ 1159 h 2900"/>
                <a:gd name="T60" fmla="*/ 1664 w 2090"/>
                <a:gd name="T61" fmla="*/ 916 h 2900"/>
                <a:gd name="T62" fmla="*/ 1705 w 2090"/>
                <a:gd name="T63" fmla="*/ 801 h 2900"/>
                <a:gd name="T64" fmla="*/ 1812 w 2090"/>
                <a:gd name="T65" fmla="*/ 724 h 2900"/>
                <a:gd name="T66" fmla="*/ 1943 w 2090"/>
                <a:gd name="T67" fmla="*/ 724 h 2900"/>
                <a:gd name="T68" fmla="*/ 2051 w 2090"/>
                <a:gd name="T69" fmla="*/ 802 h 2900"/>
                <a:gd name="T70" fmla="*/ 2090 w 2090"/>
                <a:gd name="T71" fmla="*/ 927 h 2900"/>
                <a:gd name="T72" fmla="*/ 2051 w 2090"/>
                <a:gd name="T73" fmla="*/ 1051 h 2900"/>
                <a:gd name="T74" fmla="*/ 1943 w 2090"/>
                <a:gd name="T75" fmla="*/ 1130 h 2900"/>
                <a:gd name="T76" fmla="*/ 1812 w 2090"/>
                <a:gd name="T77" fmla="*/ 1130 h 2900"/>
                <a:gd name="T78" fmla="*/ 1704 w 2090"/>
                <a:gd name="T79" fmla="*/ 1050 h 2900"/>
                <a:gd name="T80" fmla="*/ 1157 w 2090"/>
                <a:gd name="T81" fmla="*/ 1260 h 2900"/>
                <a:gd name="T82" fmla="*/ 662 w 2090"/>
                <a:gd name="T83" fmla="*/ 1336 h 2900"/>
                <a:gd name="T84" fmla="*/ 364 w 2090"/>
                <a:gd name="T85" fmla="*/ 1425 h 2900"/>
                <a:gd name="T86" fmla="*/ 246 w 2090"/>
                <a:gd name="T87" fmla="*/ 1484 h 2900"/>
                <a:gd name="T88" fmla="*/ 118 w 2090"/>
                <a:gd name="T89" fmla="*/ 1465 h 2900"/>
                <a:gd name="T90" fmla="*/ 23 w 2090"/>
                <a:gd name="T91" fmla="*/ 1369 h 2900"/>
                <a:gd name="T92" fmla="*/ 3 w 2090"/>
                <a:gd name="T93" fmla="*/ 1242 h 2900"/>
                <a:gd name="T94" fmla="*/ 62 w 2090"/>
                <a:gd name="T95" fmla="*/ 1123 h 2900"/>
                <a:gd name="T96" fmla="*/ 181 w 2090"/>
                <a:gd name="T97" fmla="*/ 1064 h 2900"/>
                <a:gd name="T98" fmla="*/ 309 w 2090"/>
                <a:gd name="T99" fmla="*/ 1083 h 2900"/>
                <a:gd name="T100" fmla="*/ 402 w 2090"/>
                <a:gd name="T101" fmla="*/ 1175 h 2900"/>
                <a:gd name="T102" fmla="*/ 676 w 2090"/>
                <a:gd name="T103" fmla="*/ 1263 h 2900"/>
                <a:gd name="T104" fmla="*/ 1085 w 2090"/>
                <a:gd name="T105" fmla="*/ 423 h 2900"/>
                <a:gd name="T106" fmla="*/ 970 w 2090"/>
                <a:gd name="T107" fmla="*/ 364 h 2900"/>
                <a:gd name="T108" fmla="*/ 910 w 2090"/>
                <a:gd name="T109" fmla="*/ 248 h 2900"/>
                <a:gd name="T110" fmla="*/ 930 w 2090"/>
                <a:gd name="T111" fmla="*/ 116 h 2900"/>
                <a:gd name="T112" fmla="*/ 1026 w 2090"/>
                <a:gd name="T113" fmla="*/ 22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0" h="2900">
                  <a:moveTo>
                    <a:pt x="213" y="1133"/>
                  </a:moveTo>
                  <a:lnTo>
                    <a:pt x="186" y="1135"/>
                  </a:lnTo>
                  <a:lnTo>
                    <a:pt x="159" y="1144"/>
                  </a:lnTo>
                  <a:lnTo>
                    <a:pt x="135" y="1156"/>
                  </a:lnTo>
                  <a:lnTo>
                    <a:pt x="113" y="1174"/>
                  </a:lnTo>
                  <a:lnTo>
                    <a:pt x="96" y="1196"/>
                  </a:lnTo>
                  <a:lnTo>
                    <a:pt x="82" y="1221"/>
                  </a:lnTo>
                  <a:lnTo>
                    <a:pt x="75" y="1247"/>
                  </a:lnTo>
                  <a:lnTo>
                    <a:pt x="72" y="1274"/>
                  </a:lnTo>
                  <a:lnTo>
                    <a:pt x="75" y="1301"/>
                  </a:lnTo>
                  <a:lnTo>
                    <a:pt x="82" y="1327"/>
                  </a:lnTo>
                  <a:lnTo>
                    <a:pt x="96" y="1352"/>
                  </a:lnTo>
                  <a:lnTo>
                    <a:pt x="113" y="1374"/>
                  </a:lnTo>
                  <a:lnTo>
                    <a:pt x="135" y="1392"/>
                  </a:lnTo>
                  <a:lnTo>
                    <a:pt x="159" y="1404"/>
                  </a:lnTo>
                  <a:lnTo>
                    <a:pt x="186" y="1413"/>
                  </a:lnTo>
                  <a:lnTo>
                    <a:pt x="213" y="1415"/>
                  </a:lnTo>
                  <a:lnTo>
                    <a:pt x="241" y="1413"/>
                  </a:lnTo>
                  <a:lnTo>
                    <a:pt x="268" y="1404"/>
                  </a:lnTo>
                  <a:lnTo>
                    <a:pt x="291" y="1392"/>
                  </a:lnTo>
                  <a:lnTo>
                    <a:pt x="314" y="1374"/>
                  </a:lnTo>
                  <a:lnTo>
                    <a:pt x="331" y="1352"/>
                  </a:lnTo>
                  <a:lnTo>
                    <a:pt x="345" y="1328"/>
                  </a:lnTo>
                  <a:lnTo>
                    <a:pt x="352" y="1301"/>
                  </a:lnTo>
                  <a:lnTo>
                    <a:pt x="354" y="1274"/>
                  </a:lnTo>
                  <a:lnTo>
                    <a:pt x="352" y="1247"/>
                  </a:lnTo>
                  <a:lnTo>
                    <a:pt x="345" y="1220"/>
                  </a:lnTo>
                  <a:lnTo>
                    <a:pt x="331" y="1196"/>
                  </a:lnTo>
                  <a:lnTo>
                    <a:pt x="314" y="1174"/>
                  </a:lnTo>
                  <a:lnTo>
                    <a:pt x="291" y="1156"/>
                  </a:lnTo>
                  <a:lnTo>
                    <a:pt x="268" y="1144"/>
                  </a:lnTo>
                  <a:lnTo>
                    <a:pt x="241" y="1135"/>
                  </a:lnTo>
                  <a:lnTo>
                    <a:pt x="213" y="1133"/>
                  </a:lnTo>
                  <a:close/>
                  <a:moveTo>
                    <a:pt x="1877" y="786"/>
                  </a:moveTo>
                  <a:lnTo>
                    <a:pt x="1850" y="789"/>
                  </a:lnTo>
                  <a:lnTo>
                    <a:pt x="1823" y="796"/>
                  </a:lnTo>
                  <a:lnTo>
                    <a:pt x="1799" y="810"/>
                  </a:lnTo>
                  <a:lnTo>
                    <a:pt x="1777" y="827"/>
                  </a:lnTo>
                  <a:lnTo>
                    <a:pt x="1760" y="849"/>
                  </a:lnTo>
                  <a:lnTo>
                    <a:pt x="1746" y="874"/>
                  </a:lnTo>
                  <a:lnTo>
                    <a:pt x="1739" y="900"/>
                  </a:lnTo>
                  <a:lnTo>
                    <a:pt x="1736" y="927"/>
                  </a:lnTo>
                  <a:lnTo>
                    <a:pt x="1739" y="953"/>
                  </a:lnTo>
                  <a:lnTo>
                    <a:pt x="1746" y="981"/>
                  </a:lnTo>
                  <a:lnTo>
                    <a:pt x="1760" y="1004"/>
                  </a:lnTo>
                  <a:lnTo>
                    <a:pt x="1777" y="1026"/>
                  </a:lnTo>
                  <a:lnTo>
                    <a:pt x="1799" y="1045"/>
                  </a:lnTo>
                  <a:lnTo>
                    <a:pt x="1823" y="1057"/>
                  </a:lnTo>
                  <a:lnTo>
                    <a:pt x="1850" y="1066"/>
                  </a:lnTo>
                  <a:lnTo>
                    <a:pt x="1877" y="1068"/>
                  </a:lnTo>
                  <a:lnTo>
                    <a:pt x="1906" y="1066"/>
                  </a:lnTo>
                  <a:lnTo>
                    <a:pt x="1932" y="1057"/>
                  </a:lnTo>
                  <a:lnTo>
                    <a:pt x="1955" y="1045"/>
                  </a:lnTo>
                  <a:lnTo>
                    <a:pt x="1978" y="1026"/>
                  </a:lnTo>
                  <a:lnTo>
                    <a:pt x="1995" y="1005"/>
                  </a:lnTo>
                  <a:lnTo>
                    <a:pt x="2009" y="981"/>
                  </a:lnTo>
                  <a:lnTo>
                    <a:pt x="2016" y="955"/>
                  </a:lnTo>
                  <a:lnTo>
                    <a:pt x="2019" y="927"/>
                  </a:lnTo>
                  <a:lnTo>
                    <a:pt x="2016" y="899"/>
                  </a:lnTo>
                  <a:lnTo>
                    <a:pt x="2009" y="873"/>
                  </a:lnTo>
                  <a:lnTo>
                    <a:pt x="1995" y="848"/>
                  </a:lnTo>
                  <a:lnTo>
                    <a:pt x="1978" y="827"/>
                  </a:lnTo>
                  <a:lnTo>
                    <a:pt x="1955" y="810"/>
                  </a:lnTo>
                  <a:lnTo>
                    <a:pt x="1932" y="796"/>
                  </a:lnTo>
                  <a:lnTo>
                    <a:pt x="1906" y="789"/>
                  </a:lnTo>
                  <a:lnTo>
                    <a:pt x="1877" y="786"/>
                  </a:lnTo>
                  <a:close/>
                  <a:moveTo>
                    <a:pt x="1121" y="72"/>
                  </a:moveTo>
                  <a:lnTo>
                    <a:pt x="1094" y="75"/>
                  </a:lnTo>
                  <a:lnTo>
                    <a:pt x="1066" y="83"/>
                  </a:lnTo>
                  <a:lnTo>
                    <a:pt x="1043" y="95"/>
                  </a:lnTo>
                  <a:lnTo>
                    <a:pt x="1021" y="114"/>
                  </a:lnTo>
                  <a:lnTo>
                    <a:pt x="1003" y="135"/>
                  </a:lnTo>
                  <a:lnTo>
                    <a:pt x="991" y="160"/>
                  </a:lnTo>
                  <a:lnTo>
                    <a:pt x="982" y="186"/>
                  </a:lnTo>
                  <a:lnTo>
                    <a:pt x="980" y="213"/>
                  </a:lnTo>
                  <a:lnTo>
                    <a:pt x="982" y="241"/>
                  </a:lnTo>
                  <a:lnTo>
                    <a:pt x="991" y="267"/>
                  </a:lnTo>
                  <a:lnTo>
                    <a:pt x="1003" y="292"/>
                  </a:lnTo>
                  <a:lnTo>
                    <a:pt x="1021" y="313"/>
                  </a:lnTo>
                  <a:lnTo>
                    <a:pt x="1043" y="332"/>
                  </a:lnTo>
                  <a:lnTo>
                    <a:pt x="1068" y="344"/>
                  </a:lnTo>
                  <a:lnTo>
                    <a:pt x="1094" y="352"/>
                  </a:lnTo>
                  <a:lnTo>
                    <a:pt x="1121" y="355"/>
                  </a:lnTo>
                  <a:lnTo>
                    <a:pt x="1148" y="352"/>
                  </a:lnTo>
                  <a:lnTo>
                    <a:pt x="1174" y="344"/>
                  </a:lnTo>
                  <a:lnTo>
                    <a:pt x="1199" y="332"/>
                  </a:lnTo>
                  <a:lnTo>
                    <a:pt x="1221" y="313"/>
                  </a:lnTo>
                  <a:lnTo>
                    <a:pt x="1239" y="292"/>
                  </a:lnTo>
                  <a:lnTo>
                    <a:pt x="1252" y="267"/>
                  </a:lnTo>
                  <a:lnTo>
                    <a:pt x="1260" y="241"/>
                  </a:lnTo>
                  <a:lnTo>
                    <a:pt x="1262" y="213"/>
                  </a:lnTo>
                  <a:lnTo>
                    <a:pt x="1260" y="186"/>
                  </a:lnTo>
                  <a:lnTo>
                    <a:pt x="1252" y="160"/>
                  </a:lnTo>
                  <a:lnTo>
                    <a:pt x="1239" y="135"/>
                  </a:lnTo>
                  <a:lnTo>
                    <a:pt x="1221" y="114"/>
                  </a:lnTo>
                  <a:lnTo>
                    <a:pt x="1199" y="95"/>
                  </a:lnTo>
                  <a:lnTo>
                    <a:pt x="1175" y="83"/>
                  </a:lnTo>
                  <a:lnTo>
                    <a:pt x="1149" y="75"/>
                  </a:lnTo>
                  <a:lnTo>
                    <a:pt x="1121" y="72"/>
                  </a:lnTo>
                  <a:close/>
                  <a:moveTo>
                    <a:pt x="1121" y="0"/>
                  </a:moveTo>
                  <a:lnTo>
                    <a:pt x="1154" y="2"/>
                  </a:lnTo>
                  <a:lnTo>
                    <a:pt x="1185" y="10"/>
                  </a:lnTo>
                  <a:lnTo>
                    <a:pt x="1216" y="22"/>
                  </a:lnTo>
                  <a:lnTo>
                    <a:pt x="1246" y="40"/>
                  </a:lnTo>
                  <a:lnTo>
                    <a:pt x="1272" y="63"/>
                  </a:lnTo>
                  <a:lnTo>
                    <a:pt x="1294" y="88"/>
                  </a:lnTo>
                  <a:lnTo>
                    <a:pt x="1312" y="116"/>
                  </a:lnTo>
                  <a:lnTo>
                    <a:pt x="1324" y="147"/>
                  </a:lnTo>
                  <a:lnTo>
                    <a:pt x="1331" y="179"/>
                  </a:lnTo>
                  <a:lnTo>
                    <a:pt x="1334" y="213"/>
                  </a:lnTo>
                  <a:lnTo>
                    <a:pt x="1331" y="248"/>
                  </a:lnTo>
                  <a:lnTo>
                    <a:pt x="1324" y="280"/>
                  </a:lnTo>
                  <a:lnTo>
                    <a:pt x="1312" y="311"/>
                  </a:lnTo>
                  <a:lnTo>
                    <a:pt x="1294" y="339"/>
                  </a:lnTo>
                  <a:lnTo>
                    <a:pt x="1272" y="364"/>
                  </a:lnTo>
                  <a:lnTo>
                    <a:pt x="1246" y="386"/>
                  </a:lnTo>
                  <a:lnTo>
                    <a:pt x="1219" y="404"/>
                  </a:lnTo>
                  <a:lnTo>
                    <a:pt x="1188" y="416"/>
                  </a:lnTo>
                  <a:lnTo>
                    <a:pt x="1157" y="423"/>
                  </a:lnTo>
                  <a:lnTo>
                    <a:pt x="1157" y="1159"/>
                  </a:lnTo>
                  <a:lnTo>
                    <a:pt x="1388" y="927"/>
                  </a:lnTo>
                  <a:lnTo>
                    <a:pt x="1401" y="919"/>
                  </a:lnTo>
                  <a:lnTo>
                    <a:pt x="1414" y="916"/>
                  </a:lnTo>
                  <a:lnTo>
                    <a:pt x="1664" y="916"/>
                  </a:lnTo>
                  <a:lnTo>
                    <a:pt x="1668" y="885"/>
                  </a:lnTo>
                  <a:lnTo>
                    <a:pt x="1677" y="855"/>
                  </a:lnTo>
                  <a:lnTo>
                    <a:pt x="1689" y="827"/>
                  </a:lnTo>
                  <a:lnTo>
                    <a:pt x="1705" y="801"/>
                  </a:lnTo>
                  <a:lnTo>
                    <a:pt x="1726" y="776"/>
                  </a:lnTo>
                  <a:lnTo>
                    <a:pt x="1752" y="754"/>
                  </a:lnTo>
                  <a:lnTo>
                    <a:pt x="1781" y="737"/>
                  </a:lnTo>
                  <a:lnTo>
                    <a:pt x="1812" y="724"/>
                  </a:lnTo>
                  <a:lnTo>
                    <a:pt x="1844" y="716"/>
                  </a:lnTo>
                  <a:lnTo>
                    <a:pt x="1877" y="713"/>
                  </a:lnTo>
                  <a:lnTo>
                    <a:pt x="1911" y="716"/>
                  </a:lnTo>
                  <a:lnTo>
                    <a:pt x="1943" y="724"/>
                  </a:lnTo>
                  <a:lnTo>
                    <a:pt x="1974" y="737"/>
                  </a:lnTo>
                  <a:lnTo>
                    <a:pt x="2003" y="754"/>
                  </a:lnTo>
                  <a:lnTo>
                    <a:pt x="2029" y="776"/>
                  </a:lnTo>
                  <a:lnTo>
                    <a:pt x="2051" y="802"/>
                  </a:lnTo>
                  <a:lnTo>
                    <a:pt x="2068" y="831"/>
                  </a:lnTo>
                  <a:lnTo>
                    <a:pt x="2081" y="862"/>
                  </a:lnTo>
                  <a:lnTo>
                    <a:pt x="2088" y="894"/>
                  </a:lnTo>
                  <a:lnTo>
                    <a:pt x="2090" y="927"/>
                  </a:lnTo>
                  <a:lnTo>
                    <a:pt x="2088" y="960"/>
                  </a:lnTo>
                  <a:lnTo>
                    <a:pt x="2081" y="992"/>
                  </a:lnTo>
                  <a:lnTo>
                    <a:pt x="2068" y="1023"/>
                  </a:lnTo>
                  <a:lnTo>
                    <a:pt x="2051" y="1051"/>
                  </a:lnTo>
                  <a:lnTo>
                    <a:pt x="2029" y="1078"/>
                  </a:lnTo>
                  <a:lnTo>
                    <a:pt x="2003" y="1099"/>
                  </a:lnTo>
                  <a:lnTo>
                    <a:pt x="1974" y="1117"/>
                  </a:lnTo>
                  <a:lnTo>
                    <a:pt x="1943" y="1130"/>
                  </a:lnTo>
                  <a:lnTo>
                    <a:pt x="1911" y="1138"/>
                  </a:lnTo>
                  <a:lnTo>
                    <a:pt x="1877" y="1140"/>
                  </a:lnTo>
                  <a:lnTo>
                    <a:pt x="1844" y="1138"/>
                  </a:lnTo>
                  <a:lnTo>
                    <a:pt x="1812" y="1130"/>
                  </a:lnTo>
                  <a:lnTo>
                    <a:pt x="1781" y="1117"/>
                  </a:lnTo>
                  <a:lnTo>
                    <a:pt x="1752" y="1099"/>
                  </a:lnTo>
                  <a:lnTo>
                    <a:pt x="1726" y="1078"/>
                  </a:lnTo>
                  <a:lnTo>
                    <a:pt x="1704" y="1050"/>
                  </a:lnTo>
                  <a:lnTo>
                    <a:pt x="1686" y="1020"/>
                  </a:lnTo>
                  <a:lnTo>
                    <a:pt x="1673" y="988"/>
                  </a:lnTo>
                  <a:lnTo>
                    <a:pt x="1429" y="988"/>
                  </a:lnTo>
                  <a:lnTo>
                    <a:pt x="1157" y="1260"/>
                  </a:lnTo>
                  <a:lnTo>
                    <a:pt x="1157" y="2900"/>
                  </a:lnTo>
                  <a:lnTo>
                    <a:pt x="1085" y="2900"/>
                  </a:lnTo>
                  <a:lnTo>
                    <a:pt x="1085" y="1759"/>
                  </a:lnTo>
                  <a:lnTo>
                    <a:pt x="662" y="1336"/>
                  </a:lnTo>
                  <a:lnTo>
                    <a:pt x="418" y="1336"/>
                  </a:lnTo>
                  <a:lnTo>
                    <a:pt x="405" y="1368"/>
                  </a:lnTo>
                  <a:lnTo>
                    <a:pt x="388" y="1398"/>
                  </a:lnTo>
                  <a:lnTo>
                    <a:pt x="364" y="1425"/>
                  </a:lnTo>
                  <a:lnTo>
                    <a:pt x="338" y="1447"/>
                  </a:lnTo>
                  <a:lnTo>
                    <a:pt x="309" y="1465"/>
                  </a:lnTo>
                  <a:lnTo>
                    <a:pt x="278" y="1477"/>
                  </a:lnTo>
                  <a:lnTo>
                    <a:pt x="246" y="1484"/>
                  </a:lnTo>
                  <a:lnTo>
                    <a:pt x="213" y="1487"/>
                  </a:lnTo>
                  <a:lnTo>
                    <a:pt x="181" y="1484"/>
                  </a:lnTo>
                  <a:lnTo>
                    <a:pt x="149" y="1477"/>
                  </a:lnTo>
                  <a:lnTo>
                    <a:pt x="118" y="1465"/>
                  </a:lnTo>
                  <a:lnTo>
                    <a:pt x="88" y="1447"/>
                  </a:lnTo>
                  <a:lnTo>
                    <a:pt x="62" y="1425"/>
                  </a:lnTo>
                  <a:lnTo>
                    <a:pt x="40" y="1399"/>
                  </a:lnTo>
                  <a:lnTo>
                    <a:pt x="23" y="1369"/>
                  </a:lnTo>
                  <a:lnTo>
                    <a:pt x="10" y="1338"/>
                  </a:lnTo>
                  <a:lnTo>
                    <a:pt x="3" y="1306"/>
                  </a:lnTo>
                  <a:lnTo>
                    <a:pt x="0" y="1274"/>
                  </a:lnTo>
                  <a:lnTo>
                    <a:pt x="3" y="1242"/>
                  </a:lnTo>
                  <a:lnTo>
                    <a:pt x="10" y="1210"/>
                  </a:lnTo>
                  <a:lnTo>
                    <a:pt x="23" y="1179"/>
                  </a:lnTo>
                  <a:lnTo>
                    <a:pt x="40" y="1149"/>
                  </a:lnTo>
                  <a:lnTo>
                    <a:pt x="62" y="1123"/>
                  </a:lnTo>
                  <a:lnTo>
                    <a:pt x="88" y="1101"/>
                  </a:lnTo>
                  <a:lnTo>
                    <a:pt x="118" y="1083"/>
                  </a:lnTo>
                  <a:lnTo>
                    <a:pt x="149" y="1071"/>
                  </a:lnTo>
                  <a:lnTo>
                    <a:pt x="181" y="1064"/>
                  </a:lnTo>
                  <a:lnTo>
                    <a:pt x="213" y="1061"/>
                  </a:lnTo>
                  <a:lnTo>
                    <a:pt x="246" y="1064"/>
                  </a:lnTo>
                  <a:lnTo>
                    <a:pt x="278" y="1071"/>
                  </a:lnTo>
                  <a:lnTo>
                    <a:pt x="309" y="1083"/>
                  </a:lnTo>
                  <a:lnTo>
                    <a:pt x="338" y="1101"/>
                  </a:lnTo>
                  <a:lnTo>
                    <a:pt x="364" y="1123"/>
                  </a:lnTo>
                  <a:lnTo>
                    <a:pt x="385" y="1148"/>
                  </a:lnTo>
                  <a:lnTo>
                    <a:pt x="402" y="1175"/>
                  </a:lnTo>
                  <a:lnTo>
                    <a:pt x="414" y="1203"/>
                  </a:lnTo>
                  <a:lnTo>
                    <a:pt x="423" y="1233"/>
                  </a:lnTo>
                  <a:lnTo>
                    <a:pt x="426" y="1263"/>
                  </a:lnTo>
                  <a:lnTo>
                    <a:pt x="676" y="1263"/>
                  </a:lnTo>
                  <a:lnTo>
                    <a:pt x="690" y="1267"/>
                  </a:lnTo>
                  <a:lnTo>
                    <a:pt x="702" y="1273"/>
                  </a:lnTo>
                  <a:lnTo>
                    <a:pt x="1085" y="1657"/>
                  </a:lnTo>
                  <a:lnTo>
                    <a:pt x="1085" y="423"/>
                  </a:lnTo>
                  <a:lnTo>
                    <a:pt x="1054" y="416"/>
                  </a:lnTo>
                  <a:lnTo>
                    <a:pt x="1024" y="404"/>
                  </a:lnTo>
                  <a:lnTo>
                    <a:pt x="996" y="386"/>
                  </a:lnTo>
                  <a:lnTo>
                    <a:pt x="970" y="364"/>
                  </a:lnTo>
                  <a:lnTo>
                    <a:pt x="949" y="339"/>
                  </a:lnTo>
                  <a:lnTo>
                    <a:pt x="930" y="311"/>
                  </a:lnTo>
                  <a:lnTo>
                    <a:pt x="918" y="280"/>
                  </a:lnTo>
                  <a:lnTo>
                    <a:pt x="910" y="248"/>
                  </a:lnTo>
                  <a:lnTo>
                    <a:pt x="908" y="213"/>
                  </a:lnTo>
                  <a:lnTo>
                    <a:pt x="910" y="179"/>
                  </a:lnTo>
                  <a:lnTo>
                    <a:pt x="918" y="147"/>
                  </a:lnTo>
                  <a:lnTo>
                    <a:pt x="930" y="116"/>
                  </a:lnTo>
                  <a:lnTo>
                    <a:pt x="949" y="88"/>
                  </a:lnTo>
                  <a:lnTo>
                    <a:pt x="970" y="63"/>
                  </a:lnTo>
                  <a:lnTo>
                    <a:pt x="997" y="40"/>
                  </a:lnTo>
                  <a:lnTo>
                    <a:pt x="1026" y="22"/>
                  </a:lnTo>
                  <a:lnTo>
                    <a:pt x="1057" y="10"/>
                  </a:lnTo>
                  <a:lnTo>
                    <a:pt x="1089" y="2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31A59B69-B103-472F-9344-ED9A7346FA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" y="1531"/>
              <a:ext cx="1068" cy="1258"/>
            </a:xfrm>
            <a:custGeom>
              <a:avLst/>
              <a:gdLst>
                <a:gd name="T0" fmla="*/ 1578 w 3204"/>
                <a:gd name="T1" fmla="*/ 95 h 3774"/>
                <a:gd name="T2" fmla="*/ 1219 w 3204"/>
                <a:gd name="T3" fmla="*/ 213 h 3774"/>
                <a:gd name="T4" fmla="*/ 922 w 3204"/>
                <a:gd name="T5" fmla="*/ 416 h 3774"/>
                <a:gd name="T6" fmla="*/ 702 w 3204"/>
                <a:gd name="T7" fmla="*/ 691 h 3774"/>
                <a:gd name="T8" fmla="*/ 572 w 3204"/>
                <a:gd name="T9" fmla="*/ 1026 h 3774"/>
                <a:gd name="T10" fmla="*/ 538 w 3204"/>
                <a:gd name="T11" fmla="*/ 1348 h 3774"/>
                <a:gd name="T12" fmla="*/ 94 w 3204"/>
                <a:gd name="T13" fmla="*/ 2101 h 3774"/>
                <a:gd name="T14" fmla="*/ 79 w 3204"/>
                <a:gd name="T15" fmla="*/ 2215 h 3774"/>
                <a:gd name="T16" fmla="*/ 156 w 3204"/>
                <a:gd name="T17" fmla="*/ 2304 h 3774"/>
                <a:gd name="T18" fmla="*/ 417 w 3204"/>
                <a:gd name="T19" fmla="*/ 2319 h 3774"/>
                <a:gd name="T20" fmla="*/ 515 w 3204"/>
                <a:gd name="T21" fmla="*/ 2385 h 3774"/>
                <a:gd name="T22" fmla="*/ 541 w 3204"/>
                <a:gd name="T23" fmla="*/ 2704 h 3774"/>
                <a:gd name="T24" fmla="*/ 599 w 3204"/>
                <a:gd name="T25" fmla="*/ 2900 h 3774"/>
                <a:gd name="T26" fmla="*/ 749 w 3204"/>
                <a:gd name="T27" fmla="*/ 3030 h 3774"/>
                <a:gd name="T28" fmla="*/ 1165 w 3204"/>
                <a:gd name="T29" fmla="*/ 3063 h 3774"/>
                <a:gd name="T30" fmla="*/ 1201 w 3204"/>
                <a:gd name="T31" fmla="*/ 3099 h 3774"/>
                <a:gd name="T32" fmla="*/ 2474 w 3204"/>
                <a:gd name="T33" fmla="*/ 2837 h 3774"/>
                <a:gd name="T34" fmla="*/ 2537 w 3204"/>
                <a:gd name="T35" fmla="*/ 2579 h 3774"/>
                <a:gd name="T36" fmla="*/ 2678 w 3204"/>
                <a:gd name="T37" fmla="*/ 2358 h 3774"/>
                <a:gd name="T38" fmla="*/ 2898 w 3204"/>
                <a:gd name="T39" fmla="*/ 2110 h 3774"/>
                <a:gd name="T40" fmla="*/ 3058 w 3204"/>
                <a:gd name="T41" fmla="*/ 1800 h 3774"/>
                <a:gd name="T42" fmla="*/ 3129 w 3204"/>
                <a:gd name="T43" fmla="*/ 1457 h 3774"/>
                <a:gd name="T44" fmla="*/ 3105 w 3204"/>
                <a:gd name="T45" fmla="*/ 1106 h 3774"/>
                <a:gd name="T46" fmla="*/ 2991 w 3204"/>
                <a:gd name="T47" fmla="*/ 780 h 3774"/>
                <a:gd name="T48" fmla="*/ 2793 w 3204"/>
                <a:gd name="T49" fmla="*/ 495 h 3774"/>
                <a:gd name="T50" fmla="*/ 2524 w 3204"/>
                <a:gd name="T51" fmla="*/ 269 h 3774"/>
                <a:gd name="T52" fmla="*/ 2210 w 3204"/>
                <a:gd name="T53" fmla="*/ 126 h 3774"/>
                <a:gd name="T54" fmla="*/ 1867 w 3204"/>
                <a:gd name="T55" fmla="*/ 72 h 3774"/>
                <a:gd name="T56" fmla="*/ 2143 w 3204"/>
                <a:gd name="T57" fmla="*/ 35 h 3774"/>
                <a:gd name="T58" fmla="*/ 2484 w 3204"/>
                <a:gd name="T59" fmla="*/ 162 h 3774"/>
                <a:gd name="T60" fmla="*/ 2782 w 3204"/>
                <a:gd name="T61" fmla="*/ 379 h 3774"/>
                <a:gd name="T62" fmla="*/ 3012 w 3204"/>
                <a:gd name="T63" fmla="*/ 667 h 3774"/>
                <a:gd name="T64" fmla="*/ 3155 w 3204"/>
                <a:gd name="T65" fmla="*/ 1002 h 3774"/>
                <a:gd name="T66" fmla="*/ 3204 w 3204"/>
                <a:gd name="T67" fmla="*/ 1367 h 3774"/>
                <a:gd name="T68" fmla="*/ 3153 w 3204"/>
                <a:gd name="T69" fmla="*/ 1737 h 3774"/>
                <a:gd name="T70" fmla="*/ 3009 w 3204"/>
                <a:gd name="T71" fmla="*/ 2074 h 3774"/>
                <a:gd name="T72" fmla="*/ 2773 w 3204"/>
                <a:gd name="T73" fmla="*/ 2364 h 3774"/>
                <a:gd name="T74" fmla="*/ 2617 w 3204"/>
                <a:gd name="T75" fmla="*/ 2578 h 3774"/>
                <a:gd name="T76" fmla="*/ 2547 w 3204"/>
                <a:gd name="T77" fmla="*/ 2837 h 3774"/>
                <a:gd name="T78" fmla="*/ 2533 w 3204"/>
                <a:gd name="T79" fmla="*/ 3763 h 3774"/>
                <a:gd name="T80" fmla="*/ 1151 w 3204"/>
                <a:gd name="T81" fmla="*/ 3772 h 3774"/>
                <a:gd name="T82" fmla="*/ 1129 w 3204"/>
                <a:gd name="T83" fmla="*/ 3135 h 3774"/>
                <a:gd name="T84" fmla="*/ 744 w 3204"/>
                <a:gd name="T85" fmla="*/ 3107 h 3774"/>
                <a:gd name="T86" fmla="*/ 578 w 3204"/>
                <a:gd name="T87" fmla="*/ 2990 h 3774"/>
                <a:gd name="T88" fmla="*/ 483 w 3204"/>
                <a:gd name="T89" fmla="*/ 2811 h 3774"/>
                <a:gd name="T90" fmla="*/ 465 w 3204"/>
                <a:gd name="T91" fmla="*/ 2449 h 3774"/>
                <a:gd name="T92" fmla="*/ 408 w 3204"/>
                <a:gd name="T93" fmla="*/ 2391 h 3774"/>
                <a:gd name="T94" fmla="*/ 140 w 3204"/>
                <a:gd name="T95" fmla="*/ 2375 h 3774"/>
                <a:gd name="T96" fmla="*/ 28 w 3204"/>
                <a:gd name="T97" fmla="*/ 2280 h 3774"/>
                <a:gd name="T98" fmla="*/ 5 w 3204"/>
                <a:gd name="T99" fmla="*/ 2133 h 3774"/>
                <a:gd name="T100" fmla="*/ 450 w 3204"/>
                <a:gd name="T101" fmla="*/ 1397 h 3774"/>
                <a:gd name="T102" fmla="*/ 473 w 3204"/>
                <a:gd name="T103" fmla="*/ 1213 h 3774"/>
                <a:gd name="T104" fmla="*/ 550 w 3204"/>
                <a:gd name="T105" fmla="*/ 851 h 3774"/>
                <a:gd name="T106" fmla="*/ 725 w 3204"/>
                <a:gd name="T107" fmla="*/ 530 h 3774"/>
                <a:gd name="T108" fmla="*/ 987 w 3204"/>
                <a:gd name="T109" fmla="*/ 272 h 3774"/>
                <a:gd name="T110" fmla="*/ 1310 w 3204"/>
                <a:gd name="T111" fmla="*/ 97 h 3774"/>
                <a:gd name="T112" fmla="*/ 1678 w 3204"/>
                <a:gd name="T113" fmla="*/ 9 h 3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4" h="3774">
                  <a:moveTo>
                    <a:pt x="1867" y="72"/>
                  </a:moveTo>
                  <a:lnTo>
                    <a:pt x="1778" y="73"/>
                  </a:lnTo>
                  <a:lnTo>
                    <a:pt x="1676" y="82"/>
                  </a:lnTo>
                  <a:lnTo>
                    <a:pt x="1578" y="95"/>
                  </a:lnTo>
                  <a:lnTo>
                    <a:pt x="1483" y="116"/>
                  </a:lnTo>
                  <a:lnTo>
                    <a:pt x="1392" y="142"/>
                  </a:lnTo>
                  <a:lnTo>
                    <a:pt x="1304" y="175"/>
                  </a:lnTo>
                  <a:lnTo>
                    <a:pt x="1219" y="213"/>
                  </a:lnTo>
                  <a:lnTo>
                    <a:pt x="1139" y="255"/>
                  </a:lnTo>
                  <a:lnTo>
                    <a:pt x="1062" y="305"/>
                  </a:lnTo>
                  <a:lnTo>
                    <a:pt x="990" y="358"/>
                  </a:lnTo>
                  <a:lnTo>
                    <a:pt x="922" y="416"/>
                  </a:lnTo>
                  <a:lnTo>
                    <a:pt x="860" y="478"/>
                  </a:lnTo>
                  <a:lnTo>
                    <a:pt x="802" y="545"/>
                  </a:lnTo>
                  <a:lnTo>
                    <a:pt x="750" y="617"/>
                  </a:lnTo>
                  <a:lnTo>
                    <a:pt x="702" y="691"/>
                  </a:lnTo>
                  <a:lnTo>
                    <a:pt x="661" y="770"/>
                  </a:lnTo>
                  <a:lnTo>
                    <a:pt x="625" y="852"/>
                  </a:lnTo>
                  <a:lnTo>
                    <a:pt x="595" y="937"/>
                  </a:lnTo>
                  <a:lnTo>
                    <a:pt x="572" y="1026"/>
                  </a:lnTo>
                  <a:lnTo>
                    <a:pt x="554" y="1118"/>
                  </a:lnTo>
                  <a:lnTo>
                    <a:pt x="545" y="1212"/>
                  </a:lnTo>
                  <a:lnTo>
                    <a:pt x="541" y="1309"/>
                  </a:lnTo>
                  <a:lnTo>
                    <a:pt x="538" y="1348"/>
                  </a:lnTo>
                  <a:lnTo>
                    <a:pt x="530" y="1388"/>
                  </a:lnTo>
                  <a:lnTo>
                    <a:pt x="516" y="1425"/>
                  </a:lnTo>
                  <a:lnTo>
                    <a:pt x="498" y="1461"/>
                  </a:lnTo>
                  <a:lnTo>
                    <a:pt x="94" y="2101"/>
                  </a:lnTo>
                  <a:lnTo>
                    <a:pt x="80" y="2128"/>
                  </a:lnTo>
                  <a:lnTo>
                    <a:pt x="74" y="2157"/>
                  </a:lnTo>
                  <a:lnTo>
                    <a:pt x="73" y="2187"/>
                  </a:lnTo>
                  <a:lnTo>
                    <a:pt x="79" y="2215"/>
                  </a:lnTo>
                  <a:lnTo>
                    <a:pt x="90" y="2244"/>
                  </a:lnTo>
                  <a:lnTo>
                    <a:pt x="109" y="2268"/>
                  </a:lnTo>
                  <a:lnTo>
                    <a:pt x="130" y="2289"/>
                  </a:lnTo>
                  <a:lnTo>
                    <a:pt x="156" y="2304"/>
                  </a:lnTo>
                  <a:lnTo>
                    <a:pt x="184" y="2313"/>
                  </a:lnTo>
                  <a:lnTo>
                    <a:pt x="214" y="2317"/>
                  </a:lnTo>
                  <a:lnTo>
                    <a:pt x="386" y="2317"/>
                  </a:lnTo>
                  <a:lnTo>
                    <a:pt x="417" y="2319"/>
                  </a:lnTo>
                  <a:lnTo>
                    <a:pt x="447" y="2329"/>
                  </a:lnTo>
                  <a:lnTo>
                    <a:pt x="473" y="2343"/>
                  </a:lnTo>
                  <a:lnTo>
                    <a:pt x="495" y="2361"/>
                  </a:lnTo>
                  <a:lnTo>
                    <a:pt x="515" y="2385"/>
                  </a:lnTo>
                  <a:lnTo>
                    <a:pt x="528" y="2411"/>
                  </a:lnTo>
                  <a:lnTo>
                    <a:pt x="538" y="2439"/>
                  </a:lnTo>
                  <a:lnTo>
                    <a:pt x="541" y="2471"/>
                  </a:lnTo>
                  <a:lnTo>
                    <a:pt x="541" y="2704"/>
                  </a:lnTo>
                  <a:lnTo>
                    <a:pt x="545" y="2757"/>
                  </a:lnTo>
                  <a:lnTo>
                    <a:pt x="556" y="2808"/>
                  </a:lnTo>
                  <a:lnTo>
                    <a:pt x="574" y="2855"/>
                  </a:lnTo>
                  <a:lnTo>
                    <a:pt x="599" y="2900"/>
                  </a:lnTo>
                  <a:lnTo>
                    <a:pt x="629" y="2939"/>
                  </a:lnTo>
                  <a:lnTo>
                    <a:pt x="665" y="2975"/>
                  </a:lnTo>
                  <a:lnTo>
                    <a:pt x="704" y="3005"/>
                  </a:lnTo>
                  <a:lnTo>
                    <a:pt x="749" y="3030"/>
                  </a:lnTo>
                  <a:lnTo>
                    <a:pt x="796" y="3048"/>
                  </a:lnTo>
                  <a:lnTo>
                    <a:pt x="847" y="3060"/>
                  </a:lnTo>
                  <a:lnTo>
                    <a:pt x="900" y="3063"/>
                  </a:lnTo>
                  <a:lnTo>
                    <a:pt x="1165" y="3063"/>
                  </a:lnTo>
                  <a:lnTo>
                    <a:pt x="1180" y="3066"/>
                  </a:lnTo>
                  <a:lnTo>
                    <a:pt x="1191" y="3073"/>
                  </a:lnTo>
                  <a:lnTo>
                    <a:pt x="1198" y="3086"/>
                  </a:lnTo>
                  <a:lnTo>
                    <a:pt x="1201" y="3099"/>
                  </a:lnTo>
                  <a:lnTo>
                    <a:pt x="1201" y="3702"/>
                  </a:lnTo>
                  <a:lnTo>
                    <a:pt x="2471" y="3702"/>
                  </a:lnTo>
                  <a:lnTo>
                    <a:pt x="2471" y="2905"/>
                  </a:lnTo>
                  <a:lnTo>
                    <a:pt x="2474" y="2837"/>
                  </a:lnTo>
                  <a:lnTo>
                    <a:pt x="2482" y="2771"/>
                  </a:lnTo>
                  <a:lnTo>
                    <a:pt x="2496" y="2705"/>
                  </a:lnTo>
                  <a:lnTo>
                    <a:pt x="2513" y="2641"/>
                  </a:lnTo>
                  <a:lnTo>
                    <a:pt x="2537" y="2579"/>
                  </a:lnTo>
                  <a:lnTo>
                    <a:pt x="2565" y="2520"/>
                  </a:lnTo>
                  <a:lnTo>
                    <a:pt x="2599" y="2463"/>
                  </a:lnTo>
                  <a:lnTo>
                    <a:pt x="2636" y="2408"/>
                  </a:lnTo>
                  <a:lnTo>
                    <a:pt x="2678" y="2358"/>
                  </a:lnTo>
                  <a:lnTo>
                    <a:pt x="2724" y="2310"/>
                  </a:lnTo>
                  <a:lnTo>
                    <a:pt x="2787" y="2247"/>
                  </a:lnTo>
                  <a:lnTo>
                    <a:pt x="2845" y="2180"/>
                  </a:lnTo>
                  <a:lnTo>
                    <a:pt x="2898" y="2110"/>
                  </a:lnTo>
                  <a:lnTo>
                    <a:pt x="2947" y="2037"/>
                  </a:lnTo>
                  <a:lnTo>
                    <a:pt x="2989" y="1960"/>
                  </a:lnTo>
                  <a:lnTo>
                    <a:pt x="3026" y="1882"/>
                  </a:lnTo>
                  <a:lnTo>
                    <a:pt x="3058" y="1800"/>
                  </a:lnTo>
                  <a:lnTo>
                    <a:pt x="3084" y="1717"/>
                  </a:lnTo>
                  <a:lnTo>
                    <a:pt x="3105" y="1632"/>
                  </a:lnTo>
                  <a:lnTo>
                    <a:pt x="3120" y="1545"/>
                  </a:lnTo>
                  <a:lnTo>
                    <a:pt x="3129" y="1457"/>
                  </a:lnTo>
                  <a:lnTo>
                    <a:pt x="3131" y="1367"/>
                  </a:lnTo>
                  <a:lnTo>
                    <a:pt x="3129" y="1279"/>
                  </a:lnTo>
                  <a:lnTo>
                    <a:pt x="3120" y="1191"/>
                  </a:lnTo>
                  <a:lnTo>
                    <a:pt x="3105" y="1106"/>
                  </a:lnTo>
                  <a:lnTo>
                    <a:pt x="3085" y="1022"/>
                  </a:lnTo>
                  <a:lnTo>
                    <a:pt x="3059" y="939"/>
                  </a:lnTo>
                  <a:lnTo>
                    <a:pt x="3028" y="858"/>
                  </a:lnTo>
                  <a:lnTo>
                    <a:pt x="2991" y="780"/>
                  </a:lnTo>
                  <a:lnTo>
                    <a:pt x="2950" y="705"/>
                  </a:lnTo>
                  <a:lnTo>
                    <a:pt x="2903" y="631"/>
                  </a:lnTo>
                  <a:lnTo>
                    <a:pt x="2851" y="562"/>
                  </a:lnTo>
                  <a:lnTo>
                    <a:pt x="2793" y="495"/>
                  </a:lnTo>
                  <a:lnTo>
                    <a:pt x="2731" y="431"/>
                  </a:lnTo>
                  <a:lnTo>
                    <a:pt x="2666" y="373"/>
                  </a:lnTo>
                  <a:lnTo>
                    <a:pt x="2596" y="318"/>
                  </a:lnTo>
                  <a:lnTo>
                    <a:pt x="2524" y="269"/>
                  </a:lnTo>
                  <a:lnTo>
                    <a:pt x="2449" y="225"/>
                  </a:lnTo>
                  <a:lnTo>
                    <a:pt x="2372" y="187"/>
                  </a:lnTo>
                  <a:lnTo>
                    <a:pt x="2292" y="154"/>
                  </a:lnTo>
                  <a:lnTo>
                    <a:pt x="2210" y="126"/>
                  </a:lnTo>
                  <a:lnTo>
                    <a:pt x="2127" y="104"/>
                  </a:lnTo>
                  <a:lnTo>
                    <a:pt x="2042" y="88"/>
                  </a:lnTo>
                  <a:lnTo>
                    <a:pt x="1955" y="77"/>
                  </a:lnTo>
                  <a:lnTo>
                    <a:pt x="1867" y="72"/>
                  </a:lnTo>
                  <a:close/>
                  <a:moveTo>
                    <a:pt x="1868" y="0"/>
                  </a:moveTo>
                  <a:lnTo>
                    <a:pt x="1961" y="6"/>
                  </a:lnTo>
                  <a:lnTo>
                    <a:pt x="2053" y="17"/>
                  </a:lnTo>
                  <a:lnTo>
                    <a:pt x="2143" y="35"/>
                  </a:lnTo>
                  <a:lnTo>
                    <a:pt x="2231" y="57"/>
                  </a:lnTo>
                  <a:lnTo>
                    <a:pt x="2318" y="87"/>
                  </a:lnTo>
                  <a:lnTo>
                    <a:pt x="2402" y="121"/>
                  </a:lnTo>
                  <a:lnTo>
                    <a:pt x="2484" y="162"/>
                  </a:lnTo>
                  <a:lnTo>
                    <a:pt x="2563" y="208"/>
                  </a:lnTo>
                  <a:lnTo>
                    <a:pt x="2638" y="260"/>
                  </a:lnTo>
                  <a:lnTo>
                    <a:pt x="2711" y="317"/>
                  </a:lnTo>
                  <a:lnTo>
                    <a:pt x="2782" y="379"/>
                  </a:lnTo>
                  <a:lnTo>
                    <a:pt x="2848" y="446"/>
                  </a:lnTo>
                  <a:lnTo>
                    <a:pt x="2907" y="516"/>
                  </a:lnTo>
                  <a:lnTo>
                    <a:pt x="2963" y="591"/>
                  </a:lnTo>
                  <a:lnTo>
                    <a:pt x="3012" y="667"/>
                  </a:lnTo>
                  <a:lnTo>
                    <a:pt x="3056" y="748"/>
                  </a:lnTo>
                  <a:lnTo>
                    <a:pt x="3095" y="830"/>
                  </a:lnTo>
                  <a:lnTo>
                    <a:pt x="3127" y="915"/>
                  </a:lnTo>
                  <a:lnTo>
                    <a:pt x="3155" y="1002"/>
                  </a:lnTo>
                  <a:lnTo>
                    <a:pt x="3176" y="1091"/>
                  </a:lnTo>
                  <a:lnTo>
                    <a:pt x="3192" y="1181"/>
                  </a:lnTo>
                  <a:lnTo>
                    <a:pt x="3200" y="1274"/>
                  </a:lnTo>
                  <a:lnTo>
                    <a:pt x="3204" y="1367"/>
                  </a:lnTo>
                  <a:lnTo>
                    <a:pt x="3200" y="1462"/>
                  </a:lnTo>
                  <a:lnTo>
                    <a:pt x="3191" y="1555"/>
                  </a:lnTo>
                  <a:lnTo>
                    <a:pt x="3176" y="1647"/>
                  </a:lnTo>
                  <a:lnTo>
                    <a:pt x="3153" y="1737"/>
                  </a:lnTo>
                  <a:lnTo>
                    <a:pt x="3126" y="1825"/>
                  </a:lnTo>
                  <a:lnTo>
                    <a:pt x="3093" y="1911"/>
                  </a:lnTo>
                  <a:lnTo>
                    <a:pt x="3053" y="1993"/>
                  </a:lnTo>
                  <a:lnTo>
                    <a:pt x="3009" y="2074"/>
                  </a:lnTo>
                  <a:lnTo>
                    <a:pt x="2958" y="2151"/>
                  </a:lnTo>
                  <a:lnTo>
                    <a:pt x="2901" y="2225"/>
                  </a:lnTo>
                  <a:lnTo>
                    <a:pt x="2840" y="2296"/>
                  </a:lnTo>
                  <a:lnTo>
                    <a:pt x="2773" y="2364"/>
                  </a:lnTo>
                  <a:lnTo>
                    <a:pt x="2726" y="2411"/>
                  </a:lnTo>
                  <a:lnTo>
                    <a:pt x="2685" y="2463"/>
                  </a:lnTo>
                  <a:lnTo>
                    <a:pt x="2648" y="2518"/>
                  </a:lnTo>
                  <a:lnTo>
                    <a:pt x="2617" y="2578"/>
                  </a:lnTo>
                  <a:lnTo>
                    <a:pt x="2591" y="2639"/>
                  </a:lnTo>
                  <a:lnTo>
                    <a:pt x="2570" y="2703"/>
                  </a:lnTo>
                  <a:lnTo>
                    <a:pt x="2555" y="2769"/>
                  </a:lnTo>
                  <a:lnTo>
                    <a:pt x="2547" y="2837"/>
                  </a:lnTo>
                  <a:lnTo>
                    <a:pt x="2543" y="2905"/>
                  </a:lnTo>
                  <a:lnTo>
                    <a:pt x="2543" y="3738"/>
                  </a:lnTo>
                  <a:lnTo>
                    <a:pt x="2541" y="3752"/>
                  </a:lnTo>
                  <a:lnTo>
                    <a:pt x="2533" y="3763"/>
                  </a:lnTo>
                  <a:lnTo>
                    <a:pt x="2522" y="3772"/>
                  </a:lnTo>
                  <a:lnTo>
                    <a:pt x="2507" y="3774"/>
                  </a:lnTo>
                  <a:lnTo>
                    <a:pt x="1165" y="3774"/>
                  </a:lnTo>
                  <a:lnTo>
                    <a:pt x="1151" y="3772"/>
                  </a:lnTo>
                  <a:lnTo>
                    <a:pt x="1140" y="3763"/>
                  </a:lnTo>
                  <a:lnTo>
                    <a:pt x="1131" y="3752"/>
                  </a:lnTo>
                  <a:lnTo>
                    <a:pt x="1129" y="3738"/>
                  </a:lnTo>
                  <a:lnTo>
                    <a:pt x="1129" y="3135"/>
                  </a:lnTo>
                  <a:lnTo>
                    <a:pt x="900" y="3135"/>
                  </a:lnTo>
                  <a:lnTo>
                    <a:pt x="845" y="3131"/>
                  </a:lnTo>
                  <a:lnTo>
                    <a:pt x="793" y="3123"/>
                  </a:lnTo>
                  <a:lnTo>
                    <a:pt x="744" y="3107"/>
                  </a:lnTo>
                  <a:lnTo>
                    <a:pt x="698" y="3084"/>
                  </a:lnTo>
                  <a:lnTo>
                    <a:pt x="654" y="3058"/>
                  </a:lnTo>
                  <a:lnTo>
                    <a:pt x="614" y="3026"/>
                  </a:lnTo>
                  <a:lnTo>
                    <a:pt x="578" y="2990"/>
                  </a:lnTo>
                  <a:lnTo>
                    <a:pt x="546" y="2951"/>
                  </a:lnTo>
                  <a:lnTo>
                    <a:pt x="520" y="2907"/>
                  </a:lnTo>
                  <a:lnTo>
                    <a:pt x="498" y="2860"/>
                  </a:lnTo>
                  <a:lnTo>
                    <a:pt x="483" y="2811"/>
                  </a:lnTo>
                  <a:lnTo>
                    <a:pt x="473" y="2759"/>
                  </a:lnTo>
                  <a:lnTo>
                    <a:pt x="469" y="2704"/>
                  </a:lnTo>
                  <a:lnTo>
                    <a:pt x="469" y="2471"/>
                  </a:lnTo>
                  <a:lnTo>
                    <a:pt x="465" y="2449"/>
                  </a:lnTo>
                  <a:lnTo>
                    <a:pt x="458" y="2429"/>
                  </a:lnTo>
                  <a:lnTo>
                    <a:pt x="444" y="2413"/>
                  </a:lnTo>
                  <a:lnTo>
                    <a:pt x="428" y="2400"/>
                  </a:lnTo>
                  <a:lnTo>
                    <a:pt x="408" y="2391"/>
                  </a:lnTo>
                  <a:lnTo>
                    <a:pt x="386" y="2388"/>
                  </a:lnTo>
                  <a:lnTo>
                    <a:pt x="214" y="2388"/>
                  </a:lnTo>
                  <a:lnTo>
                    <a:pt x="176" y="2385"/>
                  </a:lnTo>
                  <a:lnTo>
                    <a:pt x="140" y="2375"/>
                  </a:lnTo>
                  <a:lnTo>
                    <a:pt x="106" y="2360"/>
                  </a:lnTo>
                  <a:lnTo>
                    <a:pt x="75" y="2338"/>
                  </a:lnTo>
                  <a:lnTo>
                    <a:pt x="49" y="2310"/>
                  </a:lnTo>
                  <a:lnTo>
                    <a:pt x="28" y="2280"/>
                  </a:lnTo>
                  <a:lnTo>
                    <a:pt x="12" y="2244"/>
                  </a:lnTo>
                  <a:lnTo>
                    <a:pt x="2" y="2208"/>
                  </a:lnTo>
                  <a:lnTo>
                    <a:pt x="0" y="2171"/>
                  </a:lnTo>
                  <a:lnTo>
                    <a:pt x="5" y="2133"/>
                  </a:lnTo>
                  <a:lnTo>
                    <a:pt x="15" y="2097"/>
                  </a:lnTo>
                  <a:lnTo>
                    <a:pt x="32" y="2063"/>
                  </a:lnTo>
                  <a:lnTo>
                    <a:pt x="437" y="1423"/>
                  </a:lnTo>
                  <a:lnTo>
                    <a:pt x="450" y="1397"/>
                  </a:lnTo>
                  <a:lnTo>
                    <a:pt x="460" y="1368"/>
                  </a:lnTo>
                  <a:lnTo>
                    <a:pt x="467" y="1338"/>
                  </a:lnTo>
                  <a:lnTo>
                    <a:pt x="469" y="1309"/>
                  </a:lnTo>
                  <a:lnTo>
                    <a:pt x="473" y="1213"/>
                  </a:lnTo>
                  <a:lnTo>
                    <a:pt x="483" y="1119"/>
                  </a:lnTo>
                  <a:lnTo>
                    <a:pt x="499" y="1028"/>
                  </a:lnTo>
                  <a:lnTo>
                    <a:pt x="521" y="937"/>
                  </a:lnTo>
                  <a:lnTo>
                    <a:pt x="550" y="851"/>
                  </a:lnTo>
                  <a:lnTo>
                    <a:pt x="584" y="765"/>
                  </a:lnTo>
                  <a:lnTo>
                    <a:pt x="626" y="683"/>
                  </a:lnTo>
                  <a:lnTo>
                    <a:pt x="672" y="604"/>
                  </a:lnTo>
                  <a:lnTo>
                    <a:pt x="725" y="530"/>
                  </a:lnTo>
                  <a:lnTo>
                    <a:pt x="784" y="458"/>
                  </a:lnTo>
                  <a:lnTo>
                    <a:pt x="847" y="391"/>
                  </a:lnTo>
                  <a:lnTo>
                    <a:pt x="915" y="329"/>
                  </a:lnTo>
                  <a:lnTo>
                    <a:pt x="987" y="272"/>
                  </a:lnTo>
                  <a:lnTo>
                    <a:pt x="1062" y="220"/>
                  </a:lnTo>
                  <a:lnTo>
                    <a:pt x="1141" y="173"/>
                  </a:lnTo>
                  <a:lnTo>
                    <a:pt x="1224" y="132"/>
                  </a:lnTo>
                  <a:lnTo>
                    <a:pt x="1310" y="97"/>
                  </a:lnTo>
                  <a:lnTo>
                    <a:pt x="1398" y="66"/>
                  </a:lnTo>
                  <a:lnTo>
                    <a:pt x="1489" y="41"/>
                  </a:lnTo>
                  <a:lnTo>
                    <a:pt x="1582" y="22"/>
                  </a:lnTo>
                  <a:lnTo>
                    <a:pt x="1678" y="9"/>
                  </a:lnTo>
                  <a:lnTo>
                    <a:pt x="1774" y="1"/>
                  </a:lnTo>
                  <a:lnTo>
                    <a:pt x="18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2302A4-CE80-4D34-AA1C-F40DAA678694}"/>
              </a:ext>
            </a:extLst>
          </p:cNvPr>
          <p:cNvSpPr txBox="1">
            <a:spLocks/>
          </p:cNvSpPr>
          <p:nvPr/>
        </p:nvSpPr>
        <p:spPr>
          <a:xfrm>
            <a:off x="5588722" y="1826070"/>
            <a:ext cx="5930262" cy="1289870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800" b="1" dirty="0">
                <a:latin typeface="SEB SansSerif" panose="00000500000000000000" pitchFamily="2" charset="0"/>
                <a:cs typeface="Arial" panose="020B0604020202020204" pitchFamily="34" charset="0"/>
              </a:rPr>
              <a:t>Konkursa mājas lapa</a:t>
            </a:r>
          </a:p>
          <a:p>
            <a:pPr marL="0" indent="0">
              <a:buNone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  <a:hlinkClick r:id="rId2"/>
              </a:rPr>
              <a:t>www.seb.lv/iedvesma</a:t>
            </a:r>
            <a:endParaRPr lang="lv-LV" sz="2000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E09B55-F430-4D4A-9D36-5F37BC1A7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33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D498-31DD-4C0B-8131-90E4C65E3DE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400" b="1" dirty="0">
                <a:latin typeface="SEB SansSerif" panose="00000500000000000000" pitchFamily="2" charset="0"/>
                <a:cs typeface="Arial" panose="020B0604020202020204" pitchFamily="34" charset="0"/>
              </a:rPr>
              <a:t>Kontaktu </a:t>
            </a:r>
            <a:r>
              <a:rPr lang="lv-LV" sz="2400" dirty="0">
                <a:latin typeface="SEB SansSerif" panose="00000500000000000000" pitchFamily="2" charset="0"/>
                <a:cs typeface="Arial" panose="020B0604020202020204" pitchFamily="34" charset="0"/>
              </a:rPr>
              <a:t>sadaļa</a:t>
            </a:r>
            <a:r>
              <a:rPr lang="lv-LV" sz="2400" b="1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sz="2400" b="1" dirty="0">
                <a:latin typeface="SEB SansSerif" panose="00000500000000000000" pitchFamily="2" charset="0"/>
                <a:cs typeface="Arial" panose="020B0604020202020204" pitchFamily="34" charset="0"/>
                <a:hlinkClick r:id="rId2"/>
              </a:rPr>
              <a:t>www.iedvesma.lv</a:t>
            </a:r>
            <a:r>
              <a:rPr lang="lv-LV" sz="2400" b="1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</a:p>
          <a:p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2C99E-9D98-4B10-A4D6-1F298F90A9B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4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Jūrmalas pilsēta</a:t>
            </a:r>
          </a:p>
          <a:p>
            <a:pPr marL="0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Katrīne Luīze </a:t>
            </a:r>
            <a:r>
              <a:rPr lang="lv-LV" dirty="0" err="1">
                <a:latin typeface="SEB SansSerif" panose="00000500000000000000" pitchFamily="2" charset="0"/>
                <a:cs typeface="Arial" panose="020B0604020202020204" pitchFamily="34" charset="0"/>
              </a:rPr>
              <a:t>Štolca</a:t>
            </a:r>
            <a:endParaRPr lang="lv-LV" dirty="0">
              <a:latin typeface="SEB SansSerif" panose="000005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25676411</a:t>
            </a:r>
          </a:p>
          <a:p>
            <a:pPr marL="0" indent="0">
              <a:buNone/>
            </a:pPr>
            <a:r>
              <a:rPr lang="lv-LV" dirty="0">
                <a:solidFill>
                  <a:schemeClr val="bg1">
                    <a:lumMod val="65000"/>
                  </a:schemeClr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(no 13.09.)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08760C-0978-4FD5-80A9-1461EDD3491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4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Ķekavas novads</a:t>
            </a:r>
          </a:p>
          <a:p>
            <a:pPr marL="0" indent="0">
              <a:buNone/>
            </a:pPr>
            <a:r>
              <a:rPr lang="lv-LV" sz="2400" dirty="0">
                <a:latin typeface="SEB SansSerif" panose="00000500000000000000" pitchFamily="2" charset="0"/>
                <a:cs typeface="Arial" panose="020B0604020202020204" pitchFamily="34" charset="0"/>
              </a:rPr>
              <a:t>Kristīne </a:t>
            </a:r>
            <a:r>
              <a:rPr lang="lv-LV" sz="2400" dirty="0" err="1">
                <a:latin typeface="SEB SansSerif" panose="00000500000000000000" pitchFamily="2" charset="0"/>
                <a:cs typeface="Arial" panose="020B0604020202020204" pitchFamily="34" charset="0"/>
              </a:rPr>
              <a:t>Danovska</a:t>
            </a:r>
            <a:endParaRPr lang="lv-LV" dirty="0">
              <a:latin typeface="SEB SansSerif" panose="000005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400" dirty="0">
                <a:latin typeface="SEB SansSerif" panose="00000500000000000000" pitchFamily="2" charset="0"/>
                <a:cs typeface="Arial" panose="020B0604020202020204" pitchFamily="34" charset="0"/>
              </a:rPr>
              <a:t>29374340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A7B29-CE57-45BB-A550-F7D4872A65C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4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Mārupes novads</a:t>
            </a:r>
          </a:p>
          <a:p>
            <a:pPr marL="0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Jolanta Kursiša</a:t>
            </a:r>
          </a:p>
          <a:p>
            <a:pPr marL="0" indent="0">
              <a:buNone/>
            </a:pPr>
            <a:r>
              <a:rPr lang="lv-LV" sz="2400" dirty="0">
                <a:latin typeface="SEB SansSerif" panose="00000500000000000000" pitchFamily="2" charset="0"/>
                <a:cs typeface="Arial" panose="020B0604020202020204" pitchFamily="34" charset="0"/>
              </a:rPr>
              <a:t>29330721</a:t>
            </a:r>
          </a:p>
          <a:p>
            <a:pPr marL="0" indent="0">
              <a:buNone/>
            </a:pPr>
            <a:endParaRPr lang="lv-LV" sz="2400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5B8B36-BBB5-4979-8B83-8DB3F545670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4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Olaines novads</a:t>
            </a:r>
          </a:p>
          <a:p>
            <a:pPr marL="0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Edīte </a:t>
            </a:r>
            <a:r>
              <a:rPr lang="lv-LV" dirty="0" err="1">
                <a:latin typeface="SEB SansSerif" panose="00000500000000000000" pitchFamily="2" charset="0"/>
                <a:cs typeface="Arial" panose="020B0604020202020204" pitchFamily="34" charset="0"/>
              </a:rPr>
              <a:t>Alksne</a:t>
            </a:r>
            <a:endParaRPr lang="lv-LV" dirty="0">
              <a:latin typeface="SEB SansSerif" panose="000005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400" dirty="0">
                <a:latin typeface="SEB SansSerif" panose="00000500000000000000" pitchFamily="2" charset="0"/>
                <a:cs typeface="Arial" panose="020B0604020202020204" pitchFamily="34" charset="0"/>
              </a:rPr>
              <a:t>29417886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1C9D55-DED8-4D92-9A40-646B37E014E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4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Siguldas novads</a:t>
            </a:r>
          </a:p>
          <a:p>
            <a:pPr marL="0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Kristīne Kazaka</a:t>
            </a:r>
          </a:p>
          <a:p>
            <a:pPr marL="0" indent="0">
              <a:buNone/>
            </a:pPr>
            <a:r>
              <a:rPr lang="lv-LV" sz="2400" dirty="0">
                <a:latin typeface="SEB SansSerif" panose="00000500000000000000" pitchFamily="2" charset="0"/>
                <a:cs typeface="Arial" panose="020B0604020202020204" pitchFamily="34" charset="0"/>
              </a:rPr>
              <a:t>26267006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0F968E-3986-4481-9B2F-9C4BED2E7A3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4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Ogres novads</a:t>
            </a:r>
          </a:p>
          <a:p>
            <a:pPr marL="0" indent="0">
              <a:buNone/>
            </a:pPr>
            <a:r>
              <a:rPr lang="lv-LV" dirty="0"/>
              <a:t>Ritvars Ozols</a:t>
            </a:r>
          </a:p>
          <a:p>
            <a:pPr marL="0" indent="0">
              <a:buNone/>
            </a:pPr>
            <a:r>
              <a:rPr lang="lv-LV" dirty="0"/>
              <a:t>26170479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00C852-3A30-4B37-AA15-F03F9EF78416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4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Ropažu novads</a:t>
            </a:r>
            <a:endParaRPr lang="lv-LV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lv-LV" dirty="0"/>
              <a:t>Guntars </a:t>
            </a:r>
            <a:r>
              <a:rPr lang="lv-LV" dirty="0" err="1"/>
              <a:t>Kniksts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29255606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75BD90-CA9C-4971-93FB-B9DD647EBBD1}"/>
              </a:ext>
            </a:extLst>
          </p:cNvPr>
          <p:cNvSpPr txBox="1">
            <a:spLocks/>
          </p:cNvSpPr>
          <p:nvPr/>
        </p:nvSpPr>
        <p:spPr bwMode="auto">
          <a:xfrm>
            <a:off x="369888" y="150943"/>
            <a:ext cx="5915819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Kontakti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11D4B6-7AD8-438B-8CA2-64C53A632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9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402E4C-1E39-4473-BD3C-53EEDF0F6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" r="14983" b="22496"/>
          <a:stretch/>
        </p:blipFill>
        <p:spPr>
          <a:xfrm>
            <a:off x="0" y="-1"/>
            <a:ext cx="12190413" cy="68580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428779-75BD-4514-957F-40C3064C8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889" y="2218577"/>
            <a:ext cx="10299349" cy="761386"/>
          </a:xfrm>
        </p:spPr>
        <p:txBody>
          <a:bodyPr/>
          <a:lstStyle/>
          <a:p>
            <a:r>
              <a:rPr lang="lv-LV" sz="4800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Projekta pieteikums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60AF962-5880-4BCE-B8E0-E3A145464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888" y="2993442"/>
            <a:ext cx="11449050" cy="744365"/>
          </a:xfrm>
        </p:spPr>
        <p:txBody>
          <a:bodyPr/>
          <a:lstStyle/>
          <a:p>
            <a:r>
              <a:rPr lang="lv-LV" sz="4800" dirty="0">
                <a:latin typeface="SEB SansSerif" panose="00000500000000000000" pitchFamily="2" charset="0"/>
                <a:cs typeface="Arial" panose="020B0604020202020204" pitchFamily="34" charset="0"/>
              </a:rPr>
              <a:t>Praktiski padomi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C1551-E165-41B7-B6E8-C9250A328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8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4D2040C-9B4F-4E8B-8FC4-1FE3F28312F0}"/>
              </a:ext>
            </a:extLst>
          </p:cNvPr>
          <p:cNvSpPr/>
          <p:nvPr/>
        </p:nvSpPr>
        <p:spPr>
          <a:xfrm>
            <a:off x="-2" y="0"/>
            <a:ext cx="4567238" cy="456723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3960403" cy="1520825"/>
          </a:xfrm>
        </p:spPr>
        <p:txBody>
          <a:bodyPr/>
          <a:lstStyle/>
          <a:p>
            <a:r>
              <a:rPr lang="en-US" sz="3600" dirty="0" err="1">
                <a:latin typeface="SEB SansSerif" panose="00000500000000000000" pitchFamily="2" charset="0"/>
                <a:cs typeface="Arial" panose="020B0604020202020204" pitchFamily="34" charset="0"/>
              </a:rPr>
              <a:t>Mēr</a:t>
            </a:r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ķ</a:t>
            </a:r>
            <a:r>
              <a:rPr lang="en-US" sz="3600" dirty="0">
                <a:latin typeface="SEB SansSerif" panose="00000500000000000000" pitchFamily="2" charset="0"/>
                <a:cs typeface="Arial" panose="020B0604020202020204" pitchFamily="34" charset="0"/>
              </a:rPr>
              <a:t>is</a:t>
            </a:r>
            <a:endParaRPr lang="lv-LV" sz="3600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D4681FDB-3502-482D-B1D6-EEFF4EC1EF15}"/>
              </a:ext>
            </a:extLst>
          </p:cNvPr>
          <p:cNvSpPr txBox="1">
            <a:spLocks/>
          </p:cNvSpPr>
          <p:nvPr/>
        </p:nvSpPr>
        <p:spPr>
          <a:xfrm>
            <a:off x="5064751" y="2360380"/>
            <a:ext cx="5991905" cy="3396685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3200" dirty="0">
                <a:latin typeface="SEB SansSerif" panose="00000500000000000000" pitchFamily="2" charset="0"/>
                <a:cs typeface="Arial" panose="020B0604020202020204" pitchFamily="34" charset="0"/>
              </a:rPr>
              <a:t>Jaunu biznesa ideju īstenošana un</a:t>
            </a:r>
            <a:r>
              <a:rPr lang="en-US" sz="3200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sz="3200" dirty="0">
                <a:latin typeface="SEB SansSerif" panose="00000500000000000000" pitchFamily="2" charset="0"/>
                <a:cs typeface="Arial" panose="020B0604020202020204" pitchFamily="34" charset="0"/>
              </a:rPr>
              <a:t>uzņēmējdarbības</a:t>
            </a:r>
            <a:r>
              <a:rPr lang="en-US" sz="3200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sz="3200" dirty="0">
                <a:latin typeface="SEB SansSerif" panose="00000500000000000000" pitchFamily="2" charset="0"/>
                <a:cs typeface="Arial" panose="020B0604020202020204" pitchFamily="34" charset="0"/>
              </a:rPr>
              <a:t>attīstības veicināšana</a:t>
            </a:r>
            <a:r>
              <a:rPr lang="en-US" sz="3200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sz="3200" dirty="0">
                <a:latin typeface="SEB SansSerif" panose="00000500000000000000" pitchFamily="2" charset="0"/>
                <a:cs typeface="Arial" panose="020B0604020202020204" pitchFamily="34" charset="0"/>
              </a:rPr>
              <a:t>programmas darbības teritorijā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F63595CF-3832-4DFC-AE7B-FFD2686447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00911" y="2207720"/>
            <a:ext cx="1495002" cy="1760964"/>
            <a:chOff x="1101" y="1531"/>
            <a:chExt cx="1068" cy="1258"/>
          </a:xfrm>
          <a:solidFill>
            <a:schemeClr val="bg1"/>
          </a:solidFill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29DDE65E-F55E-4E14-8EA9-AAE26D5CD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3" y="1735"/>
              <a:ext cx="696" cy="967"/>
            </a:xfrm>
            <a:custGeom>
              <a:avLst/>
              <a:gdLst>
                <a:gd name="T0" fmla="*/ 135 w 2090"/>
                <a:gd name="T1" fmla="*/ 1156 h 2900"/>
                <a:gd name="T2" fmla="*/ 75 w 2090"/>
                <a:gd name="T3" fmla="*/ 1247 h 2900"/>
                <a:gd name="T4" fmla="*/ 96 w 2090"/>
                <a:gd name="T5" fmla="*/ 1352 h 2900"/>
                <a:gd name="T6" fmla="*/ 186 w 2090"/>
                <a:gd name="T7" fmla="*/ 1413 h 2900"/>
                <a:gd name="T8" fmla="*/ 291 w 2090"/>
                <a:gd name="T9" fmla="*/ 1392 h 2900"/>
                <a:gd name="T10" fmla="*/ 352 w 2090"/>
                <a:gd name="T11" fmla="*/ 1301 h 2900"/>
                <a:gd name="T12" fmla="*/ 331 w 2090"/>
                <a:gd name="T13" fmla="*/ 1196 h 2900"/>
                <a:gd name="T14" fmla="*/ 241 w 2090"/>
                <a:gd name="T15" fmla="*/ 1135 h 2900"/>
                <a:gd name="T16" fmla="*/ 1823 w 2090"/>
                <a:gd name="T17" fmla="*/ 796 h 2900"/>
                <a:gd name="T18" fmla="*/ 1746 w 2090"/>
                <a:gd name="T19" fmla="*/ 874 h 2900"/>
                <a:gd name="T20" fmla="*/ 1746 w 2090"/>
                <a:gd name="T21" fmla="*/ 981 h 2900"/>
                <a:gd name="T22" fmla="*/ 1823 w 2090"/>
                <a:gd name="T23" fmla="*/ 1057 h 2900"/>
                <a:gd name="T24" fmla="*/ 1932 w 2090"/>
                <a:gd name="T25" fmla="*/ 1057 h 2900"/>
                <a:gd name="T26" fmla="*/ 2009 w 2090"/>
                <a:gd name="T27" fmla="*/ 981 h 2900"/>
                <a:gd name="T28" fmla="*/ 2009 w 2090"/>
                <a:gd name="T29" fmla="*/ 873 h 2900"/>
                <a:gd name="T30" fmla="*/ 1932 w 2090"/>
                <a:gd name="T31" fmla="*/ 796 h 2900"/>
                <a:gd name="T32" fmla="*/ 1094 w 2090"/>
                <a:gd name="T33" fmla="*/ 75 h 2900"/>
                <a:gd name="T34" fmla="*/ 1003 w 2090"/>
                <a:gd name="T35" fmla="*/ 135 h 2900"/>
                <a:gd name="T36" fmla="*/ 982 w 2090"/>
                <a:gd name="T37" fmla="*/ 241 h 2900"/>
                <a:gd name="T38" fmla="*/ 1043 w 2090"/>
                <a:gd name="T39" fmla="*/ 332 h 2900"/>
                <a:gd name="T40" fmla="*/ 1148 w 2090"/>
                <a:gd name="T41" fmla="*/ 352 h 2900"/>
                <a:gd name="T42" fmla="*/ 1239 w 2090"/>
                <a:gd name="T43" fmla="*/ 292 h 2900"/>
                <a:gd name="T44" fmla="*/ 1260 w 2090"/>
                <a:gd name="T45" fmla="*/ 186 h 2900"/>
                <a:gd name="T46" fmla="*/ 1199 w 2090"/>
                <a:gd name="T47" fmla="*/ 95 h 2900"/>
                <a:gd name="T48" fmla="*/ 1121 w 2090"/>
                <a:gd name="T49" fmla="*/ 0 h 2900"/>
                <a:gd name="T50" fmla="*/ 1246 w 2090"/>
                <a:gd name="T51" fmla="*/ 40 h 2900"/>
                <a:gd name="T52" fmla="*/ 1324 w 2090"/>
                <a:gd name="T53" fmla="*/ 147 h 2900"/>
                <a:gd name="T54" fmla="*/ 1324 w 2090"/>
                <a:gd name="T55" fmla="*/ 280 h 2900"/>
                <a:gd name="T56" fmla="*/ 1246 w 2090"/>
                <a:gd name="T57" fmla="*/ 386 h 2900"/>
                <a:gd name="T58" fmla="*/ 1157 w 2090"/>
                <a:gd name="T59" fmla="*/ 1159 h 2900"/>
                <a:gd name="T60" fmla="*/ 1664 w 2090"/>
                <a:gd name="T61" fmla="*/ 916 h 2900"/>
                <a:gd name="T62" fmla="*/ 1705 w 2090"/>
                <a:gd name="T63" fmla="*/ 801 h 2900"/>
                <a:gd name="T64" fmla="*/ 1812 w 2090"/>
                <a:gd name="T65" fmla="*/ 724 h 2900"/>
                <a:gd name="T66" fmla="*/ 1943 w 2090"/>
                <a:gd name="T67" fmla="*/ 724 h 2900"/>
                <a:gd name="T68" fmla="*/ 2051 w 2090"/>
                <a:gd name="T69" fmla="*/ 802 h 2900"/>
                <a:gd name="T70" fmla="*/ 2090 w 2090"/>
                <a:gd name="T71" fmla="*/ 927 h 2900"/>
                <a:gd name="T72" fmla="*/ 2051 w 2090"/>
                <a:gd name="T73" fmla="*/ 1051 h 2900"/>
                <a:gd name="T74" fmla="*/ 1943 w 2090"/>
                <a:gd name="T75" fmla="*/ 1130 h 2900"/>
                <a:gd name="T76" fmla="*/ 1812 w 2090"/>
                <a:gd name="T77" fmla="*/ 1130 h 2900"/>
                <a:gd name="T78" fmla="*/ 1704 w 2090"/>
                <a:gd name="T79" fmla="*/ 1050 h 2900"/>
                <a:gd name="T80" fmla="*/ 1157 w 2090"/>
                <a:gd name="T81" fmla="*/ 1260 h 2900"/>
                <a:gd name="T82" fmla="*/ 662 w 2090"/>
                <a:gd name="T83" fmla="*/ 1336 h 2900"/>
                <a:gd name="T84" fmla="*/ 364 w 2090"/>
                <a:gd name="T85" fmla="*/ 1425 h 2900"/>
                <a:gd name="T86" fmla="*/ 246 w 2090"/>
                <a:gd name="T87" fmla="*/ 1484 h 2900"/>
                <a:gd name="T88" fmla="*/ 118 w 2090"/>
                <a:gd name="T89" fmla="*/ 1465 h 2900"/>
                <a:gd name="T90" fmla="*/ 23 w 2090"/>
                <a:gd name="T91" fmla="*/ 1369 h 2900"/>
                <a:gd name="T92" fmla="*/ 3 w 2090"/>
                <a:gd name="T93" fmla="*/ 1242 h 2900"/>
                <a:gd name="T94" fmla="*/ 62 w 2090"/>
                <a:gd name="T95" fmla="*/ 1123 h 2900"/>
                <a:gd name="T96" fmla="*/ 181 w 2090"/>
                <a:gd name="T97" fmla="*/ 1064 h 2900"/>
                <a:gd name="T98" fmla="*/ 309 w 2090"/>
                <a:gd name="T99" fmla="*/ 1083 h 2900"/>
                <a:gd name="T100" fmla="*/ 402 w 2090"/>
                <a:gd name="T101" fmla="*/ 1175 h 2900"/>
                <a:gd name="T102" fmla="*/ 676 w 2090"/>
                <a:gd name="T103" fmla="*/ 1263 h 2900"/>
                <a:gd name="T104" fmla="*/ 1085 w 2090"/>
                <a:gd name="T105" fmla="*/ 423 h 2900"/>
                <a:gd name="T106" fmla="*/ 970 w 2090"/>
                <a:gd name="T107" fmla="*/ 364 h 2900"/>
                <a:gd name="T108" fmla="*/ 910 w 2090"/>
                <a:gd name="T109" fmla="*/ 248 h 2900"/>
                <a:gd name="T110" fmla="*/ 930 w 2090"/>
                <a:gd name="T111" fmla="*/ 116 h 2900"/>
                <a:gd name="T112" fmla="*/ 1026 w 2090"/>
                <a:gd name="T113" fmla="*/ 22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0" h="2900">
                  <a:moveTo>
                    <a:pt x="213" y="1133"/>
                  </a:moveTo>
                  <a:lnTo>
                    <a:pt x="186" y="1135"/>
                  </a:lnTo>
                  <a:lnTo>
                    <a:pt x="159" y="1144"/>
                  </a:lnTo>
                  <a:lnTo>
                    <a:pt x="135" y="1156"/>
                  </a:lnTo>
                  <a:lnTo>
                    <a:pt x="113" y="1174"/>
                  </a:lnTo>
                  <a:lnTo>
                    <a:pt x="96" y="1196"/>
                  </a:lnTo>
                  <a:lnTo>
                    <a:pt x="82" y="1221"/>
                  </a:lnTo>
                  <a:lnTo>
                    <a:pt x="75" y="1247"/>
                  </a:lnTo>
                  <a:lnTo>
                    <a:pt x="72" y="1274"/>
                  </a:lnTo>
                  <a:lnTo>
                    <a:pt x="75" y="1301"/>
                  </a:lnTo>
                  <a:lnTo>
                    <a:pt x="82" y="1327"/>
                  </a:lnTo>
                  <a:lnTo>
                    <a:pt x="96" y="1352"/>
                  </a:lnTo>
                  <a:lnTo>
                    <a:pt x="113" y="1374"/>
                  </a:lnTo>
                  <a:lnTo>
                    <a:pt x="135" y="1392"/>
                  </a:lnTo>
                  <a:lnTo>
                    <a:pt x="159" y="1404"/>
                  </a:lnTo>
                  <a:lnTo>
                    <a:pt x="186" y="1413"/>
                  </a:lnTo>
                  <a:lnTo>
                    <a:pt x="213" y="1415"/>
                  </a:lnTo>
                  <a:lnTo>
                    <a:pt x="241" y="1413"/>
                  </a:lnTo>
                  <a:lnTo>
                    <a:pt x="268" y="1404"/>
                  </a:lnTo>
                  <a:lnTo>
                    <a:pt x="291" y="1392"/>
                  </a:lnTo>
                  <a:lnTo>
                    <a:pt x="314" y="1374"/>
                  </a:lnTo>
                  <a:lnTo>
                    <a:pt x="331" y="1352"/>
                  </a:lnTo>
                  <a:lnTo>
                    <a:pt x="345" y="1328"/>
                  </a:lnTo>
                  <a:lnTo>
                    <a:pt x="352" y="1301"/>
                  </a:lnTo>
                  <a:lnTo>
                    <a:pt x="354" y="1274"/>
                  </a:lnTo>
                  <a:lnTo>
                    <a:pt x="352" y="1247"/>
                  </a:lnTo>
                  <a:lnTo>
                    <a:pt x="345" y="1220"/>
                  </a:lnTo>
                  <a:lnTo>
                    <a:pt x="331" y="1196"/>
                  </a:lnTo>
                  <a:lnTo>
                    <a:pt x="314" y="1174"/>
                  </a:lnTo>
                  <a:lnTo>
                    <a:pt x="291" y="1156"/>
                  </a:lnTo>
                  <a:lnTo>
                    <a:pt x="268" y="1144"/>
                  </a:lnTo>
                  <a:lnTo>
                    <a:pt x="241" y="1135"/>
                  </a:lnTo>
                  <a:lnTo>
                    <a:pt x="213" y="1133"/>
                  </a:lnTo>
                  <a:close/>
                  <a:moveTo>
                    <a:pt x="1877" y="786"/>
                  </a:moveTo>
                  <a:lnTo>
                    <a:pt x="1850" y="789"/>
                  </a:lnTo>
                  <a:lnTo>
                    <a:pt x="1823" y="796"/>
                  </a:lnTo>
                  <a:lnTo>
                    <a:pt x="1799" y="810"/>
                  </a:lnTo>
                  <a:lnTo>
                    <a:pt x="1777" y="827"/>
                  </a:lnTo>
                  <a:lnTo>
                    <a:pt x="1760" y="849"/>
                  </a:lnTo>
                  <a:lnTo>
                    <a:pt x="1746" y="874"/>
                  </a:lnTo>
                  <a:lnTo>
                    <a:pt x="1739" y="900"/>
                  </a:lnTo>
                  <a:lnTo>
                    <a:pt x="1736" y="927"/>
                  </a:lnTo>
                  <a:lnTo>
                    <a:pt x="1739" y="953"/>
                  </a:lnTo>
                  <a:lnTo>
                    <a:pt x="1746" y="981"/>
                  </a:lnTo>
                  <a:lnTo>
                    <a:pt x="1760" y="1004"/>
                  </a:lnTo>
                  <a:lnTo>
                    <a:pt x="1777" y="1026"/>
                  </a:lnTo>
                  <a:lnTo>
                    <a:pt x="1799" y="1045"/>
                  </a:lnTo>
                  <a:lnTo>
                    <a:pt x="1823" y="1057"/>
                  </a:lnTo>
                  <a:lnTo>
                    <a:pt x="1850" y="1066"/>
                  </a:lnTo>
                  <a:lnTo>
                    <a:pt x="1877" y="1068"/>
                  </a:lnTo>
                  <a:lnTo>
                    <a:pt x="1906" y="1066"/>
                  </a:lnTo>
                  <a:lnTo>
                    <a:pt x="1932" y="1057"/>
                  </a:lnTo>
                  <a:lnTo>
                    <a:pt x="1955" y="1045"/>
                  </a:lnTo>
                  <a:lnTo>
                    <a:pt x="1978" y="1026"/>
                  </a:lnTo>
                  <a:lnTo>
                    <a:pt x="1995" y="1005"/>
                  </a:lnTo>
                  <a:lnTo>
                    <a:pt x="2009" y="981"/>
                  </a:lnTo>
                  <a:lnTo>
                    <a:pt x="2016" y="955"/>
                  </a:lnTo>
                  <a:lnTo>
                    <a:pt x="2019" y="927"/>
                  </a:lnTo>
                  <a:lnTo>
                    <a:pt x="2016" y="899"/>
                  </a:lnTo>
                  <a:lnTo>
                    <a:pt x="2009" y="873"/>
                  </a:lnTo>
                  <a:lnTo>
                    <a:pt x="1995" y="848"/>
                  </a:lnTo>
                  <a:lnTo>
                    <a:pt x="1978" y="827"/>
                  </a:lnTo>
                  <a:lnTo>
                    <a:pt x="1955" y="810"/>
                  </a:lnTo>
                  <a:lnTo>
                    <a:pt x="1932" y="796"/>
                  </a:lnTo>
                  <a:lnTo>
                    <a:pt x="1906" y="789"/>
                  </a:lnTo>
                  <a:lnTo>
                    <a:pt x="1877" y="786"/>
                  </a:lnTo>
                  <a:close/>
                  <a:moveTo>
                    <a:pt x="1121" y="72"/>
                  </a:moveTo>
                  <a:lnTo>
                    <a:pt x="1094" y="75"/>
                  </a:lnTo>
                  <a:lnTo>
                    <a:pt x="1066" y="83"/>
                  </a:lnTo>
                  <a:lnTo>
                    <a:pt x="1043" y="95"/>
                  </a:lnTo>
                  <a:lnTo>
                    <a:pt x="1021" y="114"/>
                  </a:lnTo>
                  <a:lnTo>
                    <a:pt x="1003" y="135"/>
                  </a:lnTo>
                  <a:lnTo>
                    <a:pt x="991" y="160"/>
                  </a:lnTo>
                  <a:lnTo>
                    <a:pt x="982" y="186"/>
                  </a:lnTo>
                  <a:lnTo>
                    <a:pt x="980" y="213"/>
                  </a:lnTo>
                  <a:lnTo>
                    <a:pt x="982" y="241"/>
                  </a:lnTo>
                  <a:lnTo>
                    <a:pt x="991" y="267"/>
                  </a:lnTo>
                  <a:lnTo>
                    <a:pt x="1003" y="292"/>
                  </a:lnTo>
                  <a:lnTo>
                    <a:pt x="1021" y="313"/>
                  </a:lnTo>
                  <a:lnTo>
                    <a:pt x="1043" y="332"/>
                  </a:lnTo>
                  <a:lnTo>
                    <a:pt x="1068" y="344"/>
                  </a:lnTo>
                  <a:lnTo>
                    <a:pt x="1094" y="352"/>
                  </a:lnTo>
                  <a:lnTo>
                    <a:pt x="1121" y="355"/>
                  </a:lnTo>
                  <a:lnTo>
                    <a:pt x="1148" y="352"/>
                  </a:lnTo>
                  <a:lnTo>
                    <a:pt x="1174" y="344"/>
                  </a:lnTo>
                  <a:lnTo>
                    <a:pt x="1199" y="332"/>
                  </a:lnTo>
                  <a:lnTo>
                    <a:pt x="1221" y="313"/>
                  </a:lnTo>
                  <a:lnTo>
                    <a:pt x="1239" y="292"/>
                  </a:lnTo>
                  <a:lnTo>
                    <a:pt x="1252" y="267"/>
                  </a:lnTo>
                  <a:lnTo>
                    <a:pt x="1260" y="241"/>
                  </a:lnTo>
                  <a:lnTo>
                    <a:pt x="1262" y="213"/>
                  </a:lnTo>
                  <a:lnTo>
                    <a:pt x="1260" y="186"/>
                  </a:lnTo>
                  <a:lnTo>
                    <a:pt x="1252" y="160"/>
                  </a:lnTo>
                  <a:lnTo>
                    <a:pt x="1239" y="135"/>
                  </a:lnTo>
                  <a:lnTo>
                    <a:pt x="1221" y="114"/>
                  </a:lnTo>
                  <a:lnTo>
                    <a:pt x="1199" y="95"/>
                  </a:lnTo>
                  <a:lnTo>
                    <a:pt x="1175" y="83"/>
                  </a:lnTo>
                  <a:lnTo>
                    <a:pt x="1149" y="75"/>
                  </a:lnTo>
                  <a:lnTo>
                    <a:pt x="1121" y="72"/>
                  </a:lnTo>
                  <a:close/>
                  <a:moveTo>
                    <a:pt x="1121" y="0"/>
                  </a:moveTo>
                  <a:lnTo>
                    <a:pt x="1154" y="2"/>
                  </a:lnTo>
                  <a:lnTo>
                    <a:pt x="1185" y="10"/>
                  </a:lnTo>
                  <a:lnTo>
                    <a:pt x="1216" y="22"/>
                  </a:lnTo>
                  <a:lnTo>
                    <a:pt x="1246" y="40"/>
                  </a:lnTo>
                  <a:lnTo>
                    <a:pt x="1272" y="63"/>
                  </a:lnTo>
                  <a:lnTo>
                    <a:pt x="1294" y="88"/>
                  </a:lnTo>
                  <a:lnTo>
                    <a:pt x="1312" y="116"/>
                  </a:lnTo>
                  <a:lnTo>
                    <a:pt x="1324" y="147"/>
                  </a:lnTo>
                  <a:lnTo>
                    <a:pt x="1331" y="179"/>
                  </a:lnTo>
                  <a:lnTo>
                    <a:pt x="1334" y="213"/>
                  </a:lnTo>
                  <a:lnTo>
                    <a:pt x="1331" y="248"/>
                  </a:lnTo>
                  <a:lnTo>
                    <a:pt x="1324" y="280"/>
                  </a:lnTo>
                  <a:lnTo>
                    <a:pt x="1312" y="311"/>
                  </a:lnTo>
                  <a:lnTo>
                    <a:pt x="1294" y="339"/>
                  </a:lnTo>
                  <a:lnTo>
                    <a:pt x="1272" y="364"/>
                  </a:lnTo>
                  <a:lnTo>
                    <a:pt x="1246" y="386"/>
                  </a:lnTo>
                  <a:lnTo>
                    <a:pt x="1219" y="404"/>
                  </a:lnTo>
                  <a:lnTo>
                    <a:pt x="1188" y="416"/>
                  </a:lnTo>
                  <a:lnTo>
                    <a:pt x="1157" y="423"/>
                  </a:lnTo>
                  <a:lnTo>
                    <a:pt x="1157" y="1159"/>
                  </a:lnTo>
                  <a:lnTo>
                    <a:pt x="1388" y="927"/>
                  </a:lnTo>
                  <a:lnTo>
                    <a:pt x="1401" y="919"/>
                  </a:lnTo>
                  <a:lnTo>
                    <a:pt x="1414" y="916"/>
                  </a:lnTo>
                  <a:lnTo>
                    <a:pt x="1664" y="916"/>
                  </a:lnTo>
                  <a:lnTo>
                    <a:pt x="1668" y="885"/>
                  </a:lnTo>
                  <a:lnTo>
                    <a:pt x="1677" y="855"/>
                  </a:lnTo>
                  <a:lnTo>
                    <a:pt x="1689" y="827"/>
                  </a:lnTo>
                  <a:lnTo>
                    <a:pt x="1705" y="801"/>
                  </a:lnTo>
                  <a:lnTo>
                    <a:pt x="1726" y="776"/>
                  </a:lnTo>
                  <a:lnTo>
                    <a:pt x="1752" y="754"/>
                  </a:lnTo>
                  <a:lnTo>
                    <a:pt x="1781" y="737"/>
                  </a:lnTo>
                  <a:lnTo>
                    <a:pt x="1812" y="724"/>
                  </a:lnTo>
                  <a:lnTo>
                    <a:pt x="1844" y="716"/>
                  </a:lnTo>
                  <a:lnTo>
                    <a:pt x="1877" y="713"/>
                  </a:lnTo>
                  <a:lnTo>
                    <a:pt x="1911" y="716"/>
                  </a:lnTo>
                  <a:lnTo>
                    <a:pt x="1943" y="724"/>
                  </a:lnTo>
                  <a:lnTo>
                    <a:pt x="1974" y="737"/>
                  </a:lnTo>
                  <a:lnTo>
                    <a:pt x="2003" y="754"/>
                  </a:lnTo>
                  <a:lnTo>
                    <a:pt x="2029" y="776"/>
                  </a:lnTo>
                  <a:lnTo>
                    <a:pt x="2051" y="802"/>
                  </a:lnTo>
                  <a:lnTo>
                    <a:pt x="2068" y="831"/>
                  </a:lnTo>
                  <a:lnTo>
                    <a:pt x="2081" y="862"/>
                  </a:lnTo>
                  <a:lnTo>
                    <a:pt x="2088" y="894"/>
                  </a:lnTo>
                  <a:lnTo>
                    <a:pt x="2090" y="927"/>
                  </a:lnTo>
                  <a:lnTo>
                    <a:pt x="2088" y="960"/>
                  </a:lnTo>
                  <a:lnTo>
                    <a:pt x="2081" y="992"/>
                  </a:lnTo>
                  <a:lnTo>
                    <a:pt x="2068" y="1023"/>
                  </a:lnTo>
                  <a:lnTo>
                    <a:pt x="2051" y="1051"/>
                  </a:lnTo>
                  <a:lnTo>
                    <a:pt x="2029" y="1078"/>
                  </a:lnTo>
                  <a:lnTo>
                    <a:pt x="2003" y="1099"/>
                  </a:lnTo>
                  <a:lnTo>
                    <a:pt x="1974" y="1117"/>
                  </a:lnTo>
                  <a:lnTo>
                    <a:pt x="1943" y="1130"/>
                  </a:lnTo>
                  <a:lnTo>
                    <a:pt x="1911" y="1138"/>
                  </a:lnTo>
                  <a:lnTo>
                    <a:pt x="1877" y="1140"/>
                  </a:lnTo>
                  <a:lnTo>
                    <a:pt x="1844" y="1138"/>
                  </a:lnTo>
                  <a:lnTo>
                    <a:pt x="1812" y="1130"/>
                  </a:lnTo>
                  <a:lnTo>
                    <a:pt x="1781" y="1117"/>
                  </a:lnTo>
                  <a:lnTo>
                    <a:pt x="1752" y="1099"/>
                  </a:lnTo>
                  <a:lnTo>
                    <a:pt x="1726" y="1078"/>
                  </a:lnTo>
                  <a:lnTo>
                    <a:pt x="1704" y="1050"/>
                  </a:lnTo>
                  <a:lnTo>
                    <a:pt x="1686" y="1020"/>
                  </a:lnTo>
                  <a:lnTo>
                    <a:pt x="1673" y="988"/>
                  </a:lnTo>
                  <a:lnTo>
                    <a:pt x="1429" y="988"/>
                  </a:lnTo>
                  <a:lnTo>
                    <a:pt x="1157" y="1260"/>
                  </a:lnTo>
                  <a:lnTo>
                    <a:pt x="1157" y="2900"/>
                  </a:lnTo>
                  <a:lnTo>
                    <a:pt x="1085" y="2900"/>
                  </a:lnTo>
                  <a:lnTo>
                    <a:pt x="1085" y="1759"/>
                  </a:lnTo>
                  <a:lnTo>
                    <a:pt x="662" y="1336"/>
                  </a:lnTo>
                  <a:lnTo>
                    <a:pt x="418" y="1336"/>
                  </a:lnTo>
                  <a:lnTo>
                    <a:pt x="405" y="1368"/>
                  </a:lnTo>
                  <a:lnTo>
                    <a:pt x="388" y="1398"/>
                  </a:lnTo>
                  <a:lnTo>
                    <a:pt x="364" y="1425"/>
                  </a:lnTo>
                  <a:lnTo>
                    <a:pt x="338" y="1447"/>
                  </a:lnTo>
                  <a:lnTo>
                    <a:pt x="309" y="1465"/>
                  </a:lnTo>
                  <a:lnTo>
                    <a:pt x="278" y="1477"/>
                  </a:lnTo>
                  <a:lnTo>
                    <a:pt x="246" y="1484"/>
                  </a:lnTo>
                  <a:lnTo>
                    <a:pt x="213" y="1487"/>
                  </a:lnTo>
                  <a:lnTo>
                    <a:pt x="181" y="1484"/>
                  </a:lnTo>
                  <a:lnTo>
                    <a:pt x="149" y="1477"/>
                  </a:lnTo>
                  <a:lnTo>
                    <a:pt x="118" y="1465"/>
                  </a:lnTo>
                  <a:lnTo>
                    <a:pt x="88" y="1447"/>
                  </a:lnTo>
                  <a:lnTo>
                    <a:pt x="62" y="1425"/>
                  </a:lnTo>
                  <a:lnTo>
                    <a:pt x="40" y="1399"/>
                  </a:lnTo>
                  <a:lnTo>
                    <a:pt x="23" y="1369"/>
                  </a:lnTo>
                  <a:lnTo>
                    <a:pt x="10" y="1338"/>
                  </a:lnTo>
                  <a:lnTo>
                    <a:pt x="3" y="1306"/>
                  </a:lnTo>
                  <a:lnTo>
                    <a:pt x="0" y="1274"/>
                  </a:lnTo>
                  <a:lnTo>
                    <a:pt x="3" y="1242"/>
                  </a:lnTo>
                  <a:lnTo>
                    <a:pt x="10" y="1210"/>
                  </a:lnTo>
                  <a:lnTo>
                    <a:pt x="23" y="1179"/>
                  </a:lnTo>
                  <a:lnTo>
                    <a:pt x="40" y="1149"/>
                  </a:lnTo>
                  <a:lnTo>
                    <a:pt x="62" y="1123"/>
                  </a:lnTo>
                  <a:lnTo>
                    <a:pt x="88" y="1101"/>
                  </a:lnTo>
                  <a:lnTo>
                    <a:pt x="118" y="1083"/>
                  </a:lnTo>
                  <a:lnTo>
                    <a:pt x="149" y="1071"/>
                  </a:lnTo>
                  <a:lnTo>
                    <a:pt x="181" y="1064"/>
                  </a:lnTo>
                  <a:lnTo>
                    <a:pt x="213" y="1061"/>
                  </a:lnTo>
                  <a:lnTo>
                    <a:pt x="246" y="1064"/>
                  </a:lnTo>
                  <a:lnTo>
                    <a:pt x="278" y="1071"/>
                  </a:lnTo>
                  <a:lnTo>
                    <a:pt x="309" y="1083"/>
                  </a:lnTo>
                  <a:lnTo>
                    <a:pt x="338" y="1101"/>
                  </a:lnTo>
                  <a:lnTo>
                    <a:pt x="364" y="1123"/>
                  </a:lnTo>
                  <a:lnTo>
                    <a:pt x="385" y="1148"/>
                  </a:lnTo>
                  <a:lnTo>
                    <a:pt x="402" y="1175"/>
                  </a:lnTo>
                  <a:lnTo>
                    <a:pt x="414" y="1203"/>
                  </a:lnTo>
                  <a:lnTo>
                    <a:pt x="423" y="1233"/>
                  </a:lnTo>
                  <a:lnTo>
                    <a:pt x="426" y="1263"/>
                  </a:lnTo>
                  <a:lnTo>
                    <a:pt x="676" y="1263"/>
                  </a:lnTo>
                  <a:lnTo>
                    <a:pt x="690" y="1267"/>
                  </a:lnTo>
                  <a:lnTo>
                    <a:pt x="702" y="1273"/>
                  </a:lnTo>
                  <a:lnTo>
                    <a:pt x="1085" y="1657"/>
                  </a:lnTo>
                  <a:lnTo>
                    <a:pt x="1085" y="423"/>
                  </a:lnTo>
                  <a:lnTo>
                    <a:pt x="1054" y="416"/>
                  </a:lnTo>
                  <a:lnTo>
                    <a:pt x="1024" y="404"/>
                  </a:lnTo>
                  <a:lnTo>
                    <a:pt x="996" y="386"/>
                  </a:lnTo>
                  <a:lnTo>
                    <a:pt x="970" y="364"/>
                  </a:lnTo>
                  <a:lnTo>
                    <a:pt x="949" y="339"/>
                  </a:lnTo>
                  <a:lnTo>
                    <a:pt x="930" y="311"/>
                  </a:lnTo>
                  <a:lnTo>
                    <a:pt x="918" y="280"/>
                  </a:lnTo>
                  <a:lnTo>
                    <a:pt x="910" y="248"/>
                  </a:lnTo>
                  <a:lnTo>
                    <a:pt x="908" y="213"/>
                  </a:lnTo>
                  <a:lnTo>
                    <a:pt x="910" y="179"/>
                  </a:lnTo>
                  <a:lnTo>
                    <a:pt x="918" y="147"/>
                  </a:lnTo>
                  <a:lnTo>
                    <a:pt x="930" y="116"/>
                  </a:lnTo>
                  <a:lnTo>
                    <a:pt x="949" y="88"/>
                  </a:lnTo>
                  <a:lnTo>
                    <a:pt x="970" y="63"/>
                  </a:lnTo>
                  <a:lnTo>
                    <a:pt x="997" y="40"/>
                  </a:lnTo>
                  <a:lnTo>
                    <a:pt x="1026" y="22"/>
                  </a:lnTo>
                  <a:lnTo>
                    <a:pt x="1057" y="10"/>
                  </a:lnTo>
                  <a:lnTo>
                    <a:pt x="1089" y="2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1F5CFA90-DC9C-4017-9036-B1522EACD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" y="1531"/>
              <a:ext cx="1068" cy="1258"/>
            </a:xfrm>
            <a:custGeom>
              <a:avLst/>
              <a:gdLst>
                <a:gd name="T0" fmla="*/ 1578 w 3204"/>
                <a:gd name="T1" fmla="*/ 95 h 3774"/>
                <a:gd name="T2" fmla="*/ 1219 w 3204"/>
                <a:gd name="T3" fmla="*/ 213 h 3774"/>
                <a:gd name="T4" fmla="*/ 922 w 3204"/>
                <a:gd name="T5" fmla="*/ 416 h 3774"/>
                <a:gd name="T6" fmla="*/ 702 w 3204"/>
                <a:gd name="T7" fmla="*/ 691 h 3774"/>
                <a:gd name="T8" fmla="*/ 572 w 3204"/>
                <a:gd name="T9" fmla="*/ 1026 h 3774"/>
                <a:gd name="T10" fmla="*/ 538 w 3204"/>
                <a:gd name="T11" fmla="*/ 1348 h 3774"/>
                <a:gd name="T12" fmla="*/ 94 w 3204"/>
                <a:gd name="T13" fmla="*/ 2101 h 3774"/>
                <a:gd name="T14" fmla="*/ 79 w 3204"/>
                <a:gd name="T15" fmla="*/ 2215 h 3774"/>
                <a:gd name="T16" fmla="*/ 156 w 3204"/>
                <a:gd name="T17" fmla="*/ 2304 h 3774"/>
                <a:gd name="T18" fmla="*/ 417 w 3204"/>
                <a:gd name="T19" fmla="*/ 2319 h 3774"/>
                <a:gd name="T20" fmla="*/ 515 w 3204"/>
                <a:gd name="T21" fmla="*/ 2385 h 3774"/>
                <a:gd name="T22" fmla="*/ 541 w 3204"/>
                <a:gd name="T23" fmla="*/ 2704 h 3774"/>
                <a:gd name="T24" fmla="*/ 599 w 3204"/>
                <a:gd name="T25" fmla="*/ 2900 h 3774"/>
                <a:gd name="T26" fmla="*/ 749 w 3204"/>
                <a:gd name="T27" fmla="*/ 3030 h 3774"/>
                <a:gd name="T28" fmla="*/ 1165 w 3204"/>
                <a:gd name="T29" fmla="*/ 3063 h 3774"/>
                <a:gd name="T30" fmla="*/ 1201 w 3204"/>
                <a:gd name="T31" fmla="*/ 3099 h 3774"/>
                <a:gd name="T32" fmla="*/ 2474 w 3204"/>
                <a:gd name="T33" fmla="*/ 2837 h 3774"/>
                <a:gd name="T34" fmla="*/ 2537 w 3204"/>
                <a:gd name="T35" fmla="*/ 2579 h 3774"/>
                <a:gd name="T36" fmla="*/ 2678 w 3204"/>
                <a:gd name="T37" fmla="*/ 2358 h 3774"/>
                <a:gd name="T38" fmla="*/ 2898 w 3204"/>
                <a:gd name="T39" fmla="*/ 2110 h 3774"/>
                <a:gd name="T40" fmla="*/ 3058 w 3204"/>
                <a:gd name="T41" fmla="*/ 1800 h 3774"/>
                <a:gd name="T42" fmla="*/ 3129 w 3204"/>
                <a:gd name="T43" fmla="*/ 1457 h 3774"/>
                <a:gd name="T44" fmla="*/ 3105 w 3204"/>
                <a:gd name="T45" fmla="*/ 1106 h 3774"/>
                <a:gd name="T46" fmla="*/ 2991 w 3204"/>
                <a:gd name="T47" fmla="*/ 780 h 3774"/>
                <a:gd name="T48" fmla="*/ 2793 w 3204"/>
                <a:gd name="T49" fmla="*/ 495 h 3774"/>
                <a:gd name="T50" fmla="*/ 2524 w 3204"/>
                <a:gd name="T51" fmla="*/ 269 h 3774"/>
                <a:gd name="T52" fmla="*/ 2210 w 3204"/>
                <a:gd name="T53" fmla="*/ 126 h 3774"/>
                <a:gd name="T54" fmla="*/ 1867 w 3204"/>
                <a:gd name="T55" fmla="*/ 72 h 3774"/>
                <a:gd name="T56" fmla="*/ 2143 w 3204"/>
                <a:gd name="T57" fmla="*/ 35 h 3774"/>
                <a:gd name="T58" fmla="*/ 2484 w 3204"/>
                <a:gd name="T59" fmla="*/ 162 h 3774"/>
                <a:gd name="T60" fmla="*/ 2782 w 3204"/>
                <a:gd name="T61" fmla="*/ 379 h 3774"/>
                <a:gd name="T62" fmla="*/ 3012 w 3204"/>
                <a:gd name="T63" fmla="*/ 667 h 3774"/>
                <a:gd name="T64" fmla="*/ 3155 w 3204"/>
                <a:gd name="T65" fmla="*/ 1002 h 3774"/>
                <a:gd name="T66" fmla="*/ 3204 w 3204"/>
                <a:gd name="T67" fmla="*/ 1367 h 3774"/>
                <a:gd name="T68" fmla="*/ 3153 w 3204"/>
                <a:gd name="T69" fmla="*/ 1737 h 3774"/>
                <a:gd name="T70" fmla="*/ 3009 w 3204"/>
                <a:gd name="T71" fmla="*/ 2074 h 3774"/>
                <a:gd name="T72" fmla="*/ 2773 w 3204"/>
                <a:gd name="T73" fmla="*/ 2364 h 3774"/>
                <a:gd name="T74" fmla="*/ 2617 w 3204"/>
                <a:gd name="T75" fmla="*/ 2578 h 3774"/>
                <a:gd name="T76" fmla="*/ 2547 w 3204"/>
                <a:gd name="T77" fmla="*/ 2837 h 3774"/>
                <a:gd name="T78" fmla="*/ 2533 w 3204"/>
                <a:gd name="T79" fmla="*/ 3763 h 3774"/>
                <a:gd name="T80" fmla="*/ 1151 w 3204"/>
                <a:gd name="T81" fmla="*/ 3772 h 3774"/>
                <a:gd name="T82" fmla="*/ 1129 w 3204"/>
                <a:gd name="T83" fmla="*/ 3135 h 3774"/>
                <a:gd name="T84" fmla="*/ 744 w 3204"/>
                <a:gd name="T85" fmla="*/ 3107 h 3774"/>
                <a:gd name="T86" fmla="*/ 578 w 3204"/>
                <a:gd name="T87" fmla="*/ 2990 h 3774"/>
                <a:gd name="T88" fmla="*/ 483 w 3204"/>
                <a:gd name="T89" fmla="*/ 2811 h 3774"/>
                <a:gd name="T90" fmla="*/ 465 w 3204"/>
                <a:gd name="T91" fmla="*/ 2449 h 3774"/>
                <a:gd name="T92" fmla="*/ 408 w 3204"/>
                <a:gd name="T93" fmla="*/ 2391 h 3774"/>
                <a:gd name="T94" fmla="*/ 140 w 3204"/>
                <a:gd name="T95" fmla="*/ 2375 h 3774"/>
                <a:gd name="T96" fmla="*/ 28 w 3204"/>
                <a:gd name="T97" fmla="*/ 2280 h 3774"/>
                <a:gd name="T98" fmla="*/ 5 w 3204"/>
                <a:gd name="T99" fmla="*/ 2133 h 3774"/>
                <a:gd name="T100" fmla="*/ 450 w 3204"/>
                <a:gd name="T101" fmla="*/ 1397 h 3774"/>
                <a:gd name="T102" fmla="*/ 473 w 3204"/>
                <a:gd name="T103" fmla="*/ 1213 h 3774"/>
                <a:gd name="T104" fmla="*/ 550 w 3204"/>
                <a:gd name="T105" fmla="*/ 851 h 3774"/>
                <a:gd name="T106" fmla="*/ 725 w 3204"/>
                <a:gd name="T107" fmla="*/ 530 h 3774"/>
                <a:gd name="T108" fmla="*/ 987 w 3204"/>
                <a:gd name="T109" fmla="*/ 272 h 3774"/>
                <a:gd name="T110" fmla="*/ 1310 w 3204"/>
                <a:gd name="T111" fmla="*/ 97 h 3774"/>
                <a:gd name="T112" fmla="*/ 1678 w 3204"/>
                <a:gd name="T113" fmla="*/ 9 h 3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4" h="3774">
                  <a:moveTo>
                    <a:pt x="1867" y="72"/>
                  </a:moveTo>
                  <a:lnTo>
                    <a:pt x="1778" y="73"/>
                  </a:lnTo>
                  <a:lnTo>
                    <a:pt x="1676" y="82"/>
                  </a:lnTo>
                  <a:lnTo>
                    <a:pt x="1578" y="95"/>
                  </a:lnTo>
                  <a:lnTo>
                    <a:pt x="1483" y="116"/>
                  </a:lnTo>
                  <a:lnTo>
                    <a:pt x="1392" y="142"/>
                  </a:lnTo>
                  <a:lnTo>
                    <a:pt x="1304" y="175"/>
                  </a:lnTo>
                  <a:lnTo>
                    <a:pt x="1219" y="213"/>
                  </a:lnTo>
                  <a:lnTo>
                    <a:pt x="1139" y="255"/>
                  </a:lnTo>
                  <a:lnTo>
                    <a:pt x="1062" y="305"/>
                  </a:lnTo>
                  <a:lnTo>
                    <a:pt x="990" y="358"/>
                  </a:lnTo>
                  <a:lnTo>
                    <a:pt x="922" y="416"/>
                  </a:lnTo>
                  <a:lnTo>
                    <a:pt x="860" y="478"/>
                  </a:lnTo>
                  <a:lnTo>
                    <a:pt x="802" y="545"/>
                  </a:lnTo>
                  <a:lnTo>
                    <a:pt x="750" y="617"/>
                  </a:lnTo>
                  <a:lnTo>
                    <a:pt x="702" y="691"/>
                  </a:lnTo>
                  <a:lnTo>
                    <a:pt x="661" y="770"/>
                  </a:lnTo>
                  <a:lnTo>
                    <a:pt x="625" y="852"/>
                  </a:lnTo>
                  <a:lnTo>
                    <a:pt x="595" y="937"/>
                  </a:lnTo>
                  <a:lnTo>
                    <a:pt x="572" y="1026"/>
                  </a:lnTo>
                  <a:lnTo>
                    <a:pt x="554" y="1118"/>
                  </a:lnTo>
                  <a:lnTo>
                    <a:pt x="545" y="1212"/>
                  </a:lnTo>
                  <a:lnTo>
                    <a:pt x="541" y="1309"/>
                  </a:lnTo>
                  <a:lnTo>
                    <a:pt x="538" y="1348"/>
                  </a:lnTo>
                  <a:lnTo>
                    <a:pt x="530" y="1388"/>
                  </a:lnTo>
                  <a:lnTo>
                    <a:pt x="516" y="1425"/>
                  </a:lnTo>
                  <a:lnTo>
                    <a:pt x="498" y="1461"/>
                  </a:lnTo>
                  <a:lnTo>
                    <a:pt x="94" y="2101"/>
                  </a:lnTo>
                  <a:lnTo>
                    <a:pt x="80" y="2128"/>
                  </a:lnTo>
                  <a:lnTo>
                    <a:pt x="74" y="2157"/>
                  </a:lnTo>
                  <a:lnTo>
                    <a:pt x="73" y="2187"/>
                  </a:lnTo>
                  <a:lnTo>
                    <a:pt x="79" y="2215"/>
                  </a:lnTo>
                  <a:lnTo>
                    <a:pt x="90" y="2244"/>
                  </a:lnTo>
                  <a:lnTo>
                    <a:pt x="109" y="2268"/>
                  </a:lnTo>
                  <a:lnTo>
                    <a:pt x="130" y="2289"/>
                  </a:lnTo>
                  <a:lnTo>
                    <a:pt x="156" y="2304"/>
                  </a:lnTo>
                  <a:lnTo>
                    <a:pt x="184" y="2313"/>
                  </a:lnTo>
                  <a:lnTo>
                    <a:pt x="214" y="2317"/>
                  </a:lnTo>
                  <a:lnTo>
                    <a:pt x="386" y="2317"/>
                  </a:lnTo>
                  <a:lnTo>
                    <a:pt x="417" y="2319"/>
                  </a:lnTo>
                  <a:lnTo>
                    <a:pt x="447" y="2329"/>
                  </a:lnTo>
                  <a:lnTo>
                    <a:pt x="473" y="2343"/>
                  </a:lnTo>
                  <a:lnTo>
                    <a:pt x="495" y="2361"/>
                  </a:lnTo>
                  <a:lnTo>
                    <a:pt x="515" y="2385"/>
                  </a:lnTo>
                  <a:lnTo>
                    <a:pt x="528" y="2411"/>
                  </a:lnTo>
                  <a:lnTo>
                    <a:pt x="538" y="2439"/>
                  </a:lnTo>
                  <a:lnTo>
                    <a:pt x="541" y="2471"/>
                  </a:lnTo>
                  <a:lnTo>
                    <a:pt x="541" y="2704"/>
                  </a:lnTo>
                  <a:lnTo>
                    <a:pt x="545" y="2757"/>
                  </a:lnTo>
                  <a:lnTo>
                    <a:pt x="556" y="2808"/>
                  </a:lnTo>
                  <a:lnTo>
                    <a:pt x="574" y="2855"/>
                  </a:lnTo>
                  <a:lnTo>
                    <a:pt x="599" y="2900"/>
                  </a:lnTo>
                  <a:lnTo>
                    <a:pt x="629" y="2939"/>
                  </a:lnTo>
                  <a:lnTo>
                    <a:pt x="665" y="2975"/>
                  </a:lnTo>
                  <a:lnTo>
                    <a:pt x="704" y="3005"/>
                  </a:lnTo>
                  <a:lnTo>
                    <a:pt x="749" y="3030"/>
                  </a:lnTo>
                  <a:lnTo>
                    <a:pt x="796" y="3048"/>
                  </a:lnTo>
                  <a:lnTo>
                    <a:pt x="847" y="3060"/>
                  </a:lnTo>
                  <a:lnTo>
                    <a:pt x="900" y="3063"/>
                  </a:lnTo>
                  <a:lnTo>
                    <a:pt x="1165" y="3063"/>
                  </a:lnTo>
                  <a:lnTo>
                    <a:pt x="1180" y="3066"/>
                  </a:lnTo>
                  <a:lnTo>
                    <a:pt x="1191" y="3073"/>
                  </a:lnTo>
                  <a:lnTo>
                    <a:pt x="1198" y="3086"/>
                  </a:lnTo>
                  <a:lnTo>
                    <a:pt x="1201" y="3099"/>
                  </a:lnTo>
                  <a:lnTo>
                    <a:pt x="1201" y="3702"/>
                  </a:lnTo>
                  <a:lnTo>
                    <a:pt x="2471" y="3702"/>
                  </a:lnTo>
                  <a:lnTo>
                    <a:pt x="2471" y="2905"/>
                  </a:lnTo>
                  <a:lnTo>
                    <a:pt x="2474" y="2837"/>
                  </a:lnTo>
                  <a:lnTo>
                    <a:pt x="2482" y="2771"/>
                  </a:lnTo>
                  <a:lnTo>
                    <a:pt x="2496" y="2705"/>
                  </a:lnTo>
                  <a:lnTo>
                    <a:pt x="2513" y="2641"/>
                  </a:lnTo>
                  <a:lnTo>
                    <a:pt x="2537" y="2579"/>
                  </a:lnTo>
                  <a:lnTo>
                    <a:pt x="2565" y="2520"/>
                  </a:lnTo>
                  <a:lnTo>
                    <a:pt x="2599" y="2463"/>
                  </a:lnTo>
                  <a:lnTo>
                    <a:pt x="2636" y="2408"/>
                  </a:lnTo>
                  <a:lnTo>
                    <a:pt x="2678" y="2358"/>
                  </a:lnTo>
                  <a:lnTo>
                    <a:pt x="2724" y="2310"/>
                  </a:lnTo>
                  <a:lnTo>
                    <a:pt x="2787" y="2247"/>
                  </a:lnTo>
                  <a:lnTo>
                    <a:pt x="2845" y="2180"/>
                  </a:lnTo>
                  <a:lnTo>
                    <a:pt x="2898" y="2110"/>
                  </a:lnTo>
                  <a:lnTo>
                    <a:pt x="2947" y="2037"/>
                  </a:lnTo>
                  <a:lnTo>
                    <a:pt x="2989" y="1960"/>
                  </a:lnTo>
                  <a:lnTo>
                    <a:pt x="3026" y="1882"/>
                  </a:lnTo>
                  <a:lnTo>
                    <a:pt x="3058" y="1800"/>
                  </a:lnTo>
                  <a:lnTo>
                    <a:pt x="3084" y="1717"/>
                  </a:lnTo>
                  <a:lnTo>
                    <a:pt x="3105" y="1632"/>
                  </a:lnTo>
                  <a:lnTo>
                    <a:pt x="3120" y="1545"/>
                  </a:lnTo>
                  <a:lnTo>
                    <a:pt x="3129" y="1457"/>
                  </a:lnTo>
                  <a:lnTo>
                    <a:pt x="3131" y="1367"/>
                  </a:lnTo>
                  <a:lnTo>
                    <a:pt x="3129" y="1279"/>
                  </a:lnTo>
                  <a:lnTo>
                    <a:pt x="3120" y="1191"/>
                  </a:lnTo>
                  <a:lnTo>
                    <a:pt x="3105" y="1106"/>
                  </a:lnTo>
                  <a:lnTo>
                    <a:pt x="3085" y="1022"/>
                  </a:lnTo>
                  <a:lnTo>
                    <a:pt x="3059" y="939"/>
                  </a:lnTo>
                  <a:lnTo>
                    <a:pt x="3028" y="858"/>
                  </a:lnTo>
                  <a:lnTo>
                    <a:pt x="2991" y="780"/>
                  </a:lnTo>
                  <a:lnTo>
                    <a:pt x="2950" y="705"/>
                  </a:lnTo>
                  <a:lnTo>
                    <a:pt x="2903" y="631"/>
                  </a:lnTo>
                  <a:lnTo>
                    <a:pt x="2851" y="562"/>
                  </a:lnTo>
                  <a:lnTo>
                    <a:pt x="2793" y="495"/>
                  </a:lnTo>
                  <a:lnTo>
                    <a:pt x="2731" y="431"/>
                  </a:lnTo>
                  <a:lnTo>
                    <a:pt x="2666" y="373"/>
                  </a:lnTo>
                  <a:lnTo>
                    <a:pt x="2596" y="318"/>
                  </a:lnTo>
                  <a:lnTo>
                    <a:pt x="2524" y="269"/>
                  </a:lnTo>
                  <a:lnTo>
                    <a:pt x="2449" y="225"/>
                  </a:lnTo>
                  <a:lnTo>
                    <a:pt x="2372" y="187"/>
                  </a:lnTo>
                  <a:lnTo>
                    <a:pt x="2292" y="154"/>
                  </a:lnTo>
                  <a:lnTo>
                    <a:pt x="2210" y="126"/>
                  </a:lnTo>
                  <a:lnTo>
                    <a:pt x="2127" y="104"/>
                  </a:lnTo>
                  <a:lnTo>
                    <a:pt x="2042" y="88"/>
                  </a:lnTo>
                  <a:lnTo>
                    <a:pt x="1955" y="77"/>
                  </a:lnTo>
                  <a:lnTo>
                    <a:pt x="1867" y="72"/>
                  </a:lnTo>
                  <a:close/>
                  <a:moveTo>
                    <a:pt x="1868" y="0"/>
                  </a:moveTo>
                  <a:lnTo>
                    <a:pt x="1961" y="6"/>
                  </a:lnTo>
                  <a:lnTo>
                    <a:pt x="2053" y="17"/>
                  </a:lnTo>
                  <a:lnTo>
                    <a:pt x="2143" y="35"/>
                  </a:lnTo>
                  <a:lnTo>
                    <a:pt x="2231" y="57"/>
                  </a:lnTo>
                  <a:lnTo>
                    <a:pt x="2318" y="87"/>
                  </a:lnTo>
                  <a:lnTo>
                    <a:pt x="2402" y="121"/>
                  </a:lnTo>
                  <a:lnTo>
                    <a:pt x="2484" y="162"/>
                  </a:lnTo>
                  <a:lnTo>
                    <a:pt x="2563" y="208"/>
                  </a:lnTo>
                  <a:lnTo>
                    <a:pt x="2638" y="260"/>
                  </a:lnTo>
                  <a:lnTo>
                    <a:pt x="2711" y="317"/>
                  </a:lnTo>
                  <a:lnTo>
                    <a:pt x="2782" y="379"/>
                  </a:lnTo>
                  <a:lnTo>
                    <a:pt x="2848" y="446"/>
                  </a:lnTo>
                  <a:lnTo>
                    <a:pt x="2907" y="516"/>
                  </a:lnTo>
                  <a:lnTo>
                    <a:pt x="2963" y="591"/>
                  </a:lnTo>
                  <a:lnTo>
                    <a:pt x="3012" y="667"/>
                  </a:lnTo>
                  <a:lnTo>
                    <a:pt x="3056" y="748"/>
                  </a:lnTo>
                  <a:lnTo>
                    <a:pt x="3095" y="830"/>
                  </a:lnTo>
                  <a:lnTo>
                    <a:pt x="3127" y="915"/>
                  </a:lnTo>
                  <a:lnTo>
                    <a:pt x="3155" y="1002"/>
                  </a:lnTo>
                  <a:lnTo>
                    <a:pt x="3176" y="1091"/>
                  </a:lnTo>
                  <a:lnTo>
                    <a:pt x="3192" y="1181"/>
                  </a:lnTo>
                  <a:lnTo>
                    <a:pt x="3200" y="1274"/>
                  </a:lnTo>
                  <a:lnTo>
                    <a:pt x="3204" y="1367"/>
                  </a:lnTo>
                  <a:lnTo>
                    <a:pt x="3200" y="1462"/>
                  </a:lnTo>
                  <a:lnTo>
                    <a:pt x="3191" y="1555"/>
                  </a:lnTo>
                  <a:lnTo>
                    <a:pt x="3176" y="1647"/>
                  </a:lnTo>
                  <a:lnTo>
                    <a:pt x="3153" y="1737"/>
                  </a:lnTo>
                  <a:lnTo>
                    <a:pt x="3126" y="1825"/>
                  </a:lnTo>
                  <a:lnTo>
                    <a:pt x="3093" y="1911"/>
                  </a:lnTo>
                  <a:lnTo>
                    <a:pt x="3053" y="1993"/>
                  </a:lnTo>
                  <a:lnTo>
                    <a:pt x="3009" y="2074"/>
                  </a:lnTo>
                  <a:lnTo>
                    <a:pt x="2958" y="2151"/>
                  </a:lnTo>
                  <a:lnTo>
                    <a:pt x="2901" y="2225"/>
                  </a:lnTo>
                  <a:lnTo>
                    <a:pt x="2840" y="2296"/>
                  </a:lnTo>
                  <a:lnTo>
                    <a:pt x="2773" y="2364"/>
                  </a:lnTo>
                  <a:lnTo>
                    <a:pt x="2726" y="2411"/>
                  </a:lnTo>
                  <a:lnTo>
                    <a:pt x="2685" y="2463"/>
                  </a:lnTo>
                  <a:lnTo>
                    <a:pt x="2648" y="2518"/>
                  </a:lnTo>
                  <a:lnTo>
                    <a:pt x="2617" y="2578"/>
                  </a:lnTo>
                  <a:lnTo>
                    <a:pt x="2591" y="2639"/>
                  </a:lnTo>
                  <a:lnTo>
                    <a:pt x="2570" y="2703"/>
                  </a:lnTo>
                  <a:lnTo>
                    <a:pt x="2555" y="2769"/>
                  </a:lnTo>
                  <a:lnTo>
                    <a:pt x="2547" y="2837"/>
                  </a:lnTo>
                  <a:lnTo>
                    <a:pt x="2543" y="2905"/>
                  </a:lnTo>
                  <a:lnTo>
                    <a:pt x="2543" y="3738"/>
                  </a:lnTo>
                  <a:lnTo>
                    <a:pt x="2541" y="3752"/>
                  </a:lnTo>
                  <a:lnTo>
                    <a:pt x="2533" y="3763"/>
                  </a:lnTo>
                  <a:lnTo>
                    <a:pt x="2522" y="3772"/>
                  </a:lnTo>
                  <a:lnTo>
                    <a:pt x="2507" y="3774"/>
                  </a:lnTo>
                  <a:lnTo>
                    <a:pt x="1165" y="3774"/>
                  </a:lnTo>
                  <a:lnTo>
                    <a:pt x="1151" y="3772"/>
                  </a:lnTo>
                  <a:lnTo>
                    <a:pt x="1140" y="3763"/>
                  </a:lnTo>
                  <a:lnTo>
                    <a:pt x="1131" y="3752"/>
                  </a:lnTo>
                  <a:lnTo>
                    <a:pt x="1129" y="3738"/>
                  </a:lnTo>
                  <a:lnTo>
                    <a:pt x="1129" y="3135"/>
                  </a:lnTo>
                  <a:lnTo>
                    <a:pt x="900" y="3135"/>
                  </a:lnTo>
                  <a:lnTo>
                    <a:pt x="845" y="3131"/>
                  </a:lnTo>
                  <a:lnTo>
                    <a:pt x="793" y="3123"/>
                  </a:lnTo>
                  <a:lnTo>
                    <a:pt x="744" y="3107"/>
                  </a:lnTo>
                  <a:lnTo>
                    <a:pt x="698" y="3084"/>
                  </a:lnTo>
                  <a:lnTo>
                    <a:pt x="654" y="3058"/>
                  </a:lnTo>
                  <a:lnTo>
                    <a:pt x="614" y="3026"/>
                  </a:lnTo>
                  <a:lnTo>
                    <a:pt x="578" y="2990"/>
                  </a:lnTo>
                  <a:lnTo>
                    <a:pt x="546" y="2951"/>
                  </a:lnTo>
                  <a:lnTo>
                    <a:pt x="520" y="2907"/>
                  </a:lnTo>
                  <a:lnTo>
                    <a:pt x="498" y="2860"/>
                  </a:lnTo>
                  <a:lnTo>
                    <a:pt x="483" y="2811"/>
                  </a:lnTo>
                  <a:lnTo>
                    <a:pt x="473" y="2759"/>
                  </a:lnTo>
                  <a:lnTo>
                    <a:pt x="469" y="2704"/>
                  </a:lnTo>
                  <a:lnTo>
                    <a:pt x="469" y="2471"/>
                  </a:lnTo>
                  <a:lnTo>
                    <a:pt x="465" y="2449"/>
                  </a:lnTo>
                  <a:lnTo>
                    <a:pt x="458" y="2429"/>
                  </a:lnTo>
                  <a:lnTo>
                    <a:pt x="444" y="2413"/>
                  </a:lnTo>
                  <a:lnTo>
                    <a:pt x="428" y="2400"/>
                  </a:lnTo>
                  <a:lnTo>
                    <a:pt x="408" y="2391"/>
                  </a:lnTo>
                  <a:lnTo>
                    <a:pt x="386" y="2388"/>
                  </a:lnTo>
                  <a:lnTo>
                    <a:pt x="214" y="2388"/>
                  </a:lnTo>
                  <a:lnTo>
                    <a:pt x="176" y="2385"/>
                  </a:lnTo>
                  <a:lnTo>
                    <a:pt x="140" y="2375"/>
                  </a:lnTo>
                  <a:lnTo>
                    <a:pt x="106" y="2360"/>
                  </a:lnTo>
                  <a:lnTo>
                    <a:pt x="75" y="2338"/>
                  </a:lnTo>
                  <a:lnTo>
                    <a:pt x="49" y="2310"/>
                  </a:lnTo>
                  <a:lnTo>
                    <a:pt x="28" y="2280"/>
                  </a:lnTo>
                  <a:lnTo>
                    <a:pt x="12" y="2244"/>
                  </a:lnTo>
                  <a:lnTo>
                    <a:pt x="2" y="2208"/>
                  </a:lnTo>
                  <a:lnTo>
                    <a:pt x="0" y="2171"/>
                  </a:lnTo>
                  <a:lnTo>
                    <a:pt x="5" y="2133"/>
                  </a:lnTo>
                  <a:lnTo>
                    <a:pt x="15" y="2097"/>
                  </a:lnTo>
                  <a:lnTo>
                    <a:pt x="32" y="2063"/>
                  </a:lnTo>
                  <a:lnTo>
                    <a:pt x="437" y="1423"/>
                  </a:lnTo>
                  <a:lnTo>
                    <a:pt x="450" y="1397"/>
                  </a:lnTo>
                  <a:lnTo>
                    <a:pt x="460" y="1368"/>
                  </a:lnTo>
                  <a:lnTo>
                    <a:pt x="467" y="1338"/>
                  </a:lnTo>
                  <a:lnTo>
                    <a:pt x="469" y="1309"/>
                  </a:lnTo>
                  <a:lnTo>
                    <a:pt x="473" y="1213"/>
                  </a:lnTo>
                  <a:lnTo>
                    <a:pt x="483" y="1119"/>
                  </a:lnTo>
                  <a:lnTo>
                    <a:pt x="499" y="1028"/>
                  </a:lnTo>
                  <a:lnTo>
                    <a:pt x="521" y="937"/>
                  </a:lnTo>
                  <a:lnTo>
                    <a:pt x="550" y="851"/>
                  </a:lnTo>
                  <a:lnTo>
                    <a:pt x="584" y="765"/>
                  </a:lnTo>
                  <a:lnTo>
                    <a:pt x="626" y="683"/>
                  </a:lnTo>
                  <a:lnTo>
                    <a:pt x="672" y="604"/>
                  </a:lnTo>
                  <a:lnTo>
                    <a:pt x="725" y="530"/>
                  </a:lnTo>
                  <a:lnTo>
                    <a:pt x="784" y="458"/>
                  </a:lnTo>
                  <a:lnTo>
                    <a:pt x="847" y="391"/>
                  </a:lnTo>
                  <a:lnTo>
                    <a:pt x="915" y="329"/>
                  </a:lnTo>
                  <a:lnTo>
                    <a:pt x="987" y="272"/>
                  </a:lnTo>
                  <a:lnTo>
                    <a:pt x="1062" y="220"/>
                  </a:lnTo>
                  <a:lnTo>
                    <a:pt x="1141" y="173"/>
                  </a:lnTo>
                  <a:lnTo>
                    <a:pt x="1224" y="132"/>
                  </a:lnTo>
                  <a:lnTo>
                    <a:pt x="1310" y="97"/>
                  </a:lnTo>
                  <a:lnTo>
                    <a:pt x="1398" y="66"/>
                  </a:lnTo>
                  <a:lnTo>
                    <a:pt x="1489" y="41"/>
                  </a:lnTo>
                  <a:lnTo>
                    <a:pt x="1582" y="22"/>
                  </a:lnTo>
                  <a:lnTo>
                    <a:pt x="1678" y="9"/>
                  </a:lnTo>
                  <a:lnTo>
                    <a:pt x="1774" y="1"/>
                  </a:lnTo>
                  <a:lnTo>
                    <a:pt x="18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2278D6D-08A2-428F-994E-01D29DB2C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5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376212-C1D1-49CF-AFBC-D52954954D73}"/>
              </a:ext>
            </a:extLst>
          </p:cNvPr>
          <p:cNvSpPr/>
          <p:nvPr/>
        </p:nvSpPr>
        <p:spPr>
          <a:xfrm>
            <a:off x="-2" y="0"/>
            <a:ext cx="4567238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15267-6B0C-40E9-989E-97AC774B0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216" y="1186840"/>
            <a:ext cx="5034698" cy="5671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C4C1C3-D353-45B2-8DAC-4F5E80206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739DDDC-D1BA-4083-9149-1DFF22A55F91}"/>
              </a:ext>
            </a:extLst>
          </p:cNvPr>
          <p:cNvSpPr txBox="1">
            <a:spLocks/>
          </p:cNvSpPr>
          <p:nvPr/>
        </p:nvSpPr>
        <p:spPr bwMode="auto">
          <a:xfrm>
            <a:off x="493708" y="153235"/>
            <a:ext cx="586865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 err="1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Pirmā</a:t>
            </a:r>
            <a:r>
              <a:rPr lang="en-US" sz="3600" dirty="0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lapa</a:t>
            </a:r>
            <a:endParaRPr lang="lv-LV" sz="3600" dirty="0">
              <a:solidFill>
                <a:schemeClr val="bg1"/>
              </a:solidFill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7FD5D87-F996-46D8-856D-C78230A4AF71}"/>
              </a:ext>
            </a:extLst>
          </p:cNvPr>
          <p:cNvSpPr>
            <a:spLocks noEditPoints="1"/>
          </p:cNvSpPr>
          <p:nvPr/>
        </p:nvSpPr>
        <p:spPr bwMode="auto">
          <a:xfrm>
            <a:off x="364421" y="1739340"/>
            <a:ext cx="883829" cy="751255"/>
          </a:xfrm>
          <a:custGeom>
            <a:avLst/>
            <a:gdLst>
              <a:gd name="T0" fmla="*/ 0 w 5649"/>
              <a:gd name="T1" fmla="*/ 4824 h 4824"/>
              <a:gd name="T2" fmla="*/ 2149 w 5649"/>
              <a:gd name="T3" fmla="*/ 4824 h 4824"/>
              <a:gd name="T4" fmla="*/ 2149 w 5649"/>
              <a:gd name="T5" fmla="*/ 4718 h 4824"/>
              <a:gd name="T6" fmla="*/ 0 w 5649"/>
              <a:gd name="T7" fmla="*/ 4718 h 4824"/>
              <a:gd name="T8" fmla="*/ 0 w 5649"/>
              <a:gd name="T9" fmla="*/ 4824 h 4824"/>
              <a:gd name="T10" fmla="*/ 3717 w 5649"/>
              <a:gd name="T11" fmla="*/ 4094 h 4824"/>
              <a:gd name="T12" fmla="*/ 3222 w 5649"/>
              <a:gd name="T13" fmla="*/ 3832 h 4824"/>
              <a:gd name="T14" fmla="*/ 5022 w 5649"/>
              <a:gd name="T15" fmla="*/ 439 h 4824"/>
              <a:gd name="T16" fmla="*/ 5517 w 5649"/>
              <a:gd name="T17" fmla="*/ 701 h 4824"/>
              <a:gd name="T18" fmla="*/ 3717 w 5649"/>
              <a:gd name="T19" fmla="*/ 4094 h 4824"/>
              <a:gd name="T20" fmla="*/ 2680 w 5649"/>
              <a:gd name="T21" fmla="*/ 4329 h 4824"/>
              <a:gd name="T22" fmla="*/ 3012 w 5649"/>
              <a:gd name="T23" fmla="*/ 4514 h 4824"/>
              <a:gd name="T24" fmla="*/ 2710 w 5649"/>
              <a:gd name="T25" fmla="*/ 4685 h 4824"/>
              <a:gd name="T26" fmla="*/ 2680 w 5649"/>
              <a:gd name="T27" fmla="*/ 4329 h 4824"/>
              <a:gd name="T28" fmla="*/ 2672 w 5649"/>
              <a:gd name="T29" fmla="*/ 4223 h 4824"/>
              <a:gd name="T30" fmla="*/ 2623 w 5649"/>
              <a:gd name="T31" fmla="*/ 3634 h 4824"/>
              <a:gd name="T32" fmla="*/ 3629 w 5649"/>
              <a:gd name="T33" fmla="*/ 4167 h 4824"/>
              <a:gd name="T34" fmla="*/ 3104 w 5649"/>
              <a:gd name="T35" fmla="*/ 4462 h 4824"/>
              <a:gd name="T36" fmla="*/ 2672 w 5649"/>
              <a:gd name="T37" fmla="*/ 4223 h 4824"/>
              <a:gd name="T38" fmla="*/ 4434 w 5649"/>
              <a:gd name="T39" fmla="*/ 127 h 4824"/>
              <a:gd name="T40" fmla="*/ 4929 w 5649"/>
              <a:gd name="T41" fmla="*/ 389 h 4824"/>
              <a:gd name="T42" fmla="*/ 3129 w 5649"/>
              <a:gd name="T43" fmla="*/ 3782 h 4824"/>
              <a:gd name="T44" fmla="*/ 2634 w 5649"/>
              <a:gd name="T45" fmla="*/ 3520 h 4824"/>
              <a:gd name="T46" fmla="*/ 4434 w 5649"/>
              <a:gd name="T47" fmla="*/ 127 h 4824"/>
              <a:gd name="T48" fmla="*/ 5613 w 5649"/>
              <a:gd name="T49" fmla="*/ 633 h 4824"/>
              <a:gd name="T50" fmla="*/ 4437 w 5649"/>
              <a:gd name="T51" fmla="*/ 8 h 4824"/>
              <a:gd name="T52" fmla="*/ 4396 w 5649"/>
              <a:gd name="T53" fmla="*/ 5 h 4824"/>
              <a:gd name="T54" fmla="*/ 4365 w 5649"/>
              <a:gd name="T55" fmla="*/ 30 h 4824"/>
              <a:gd name="T56" fmla="*/ 2516 w 5649"/>
              <a:gd name="T57" fmla="*/ 3517 h 4824"/>
              <a:gd name="T58" fmla="*/ 2510 w 5649"/>
              <a:gd name="T59" fmla="*/ 3546 h 4824"/>
              <a:gd name="T60" fmla="*/ 2510 w 5649"/>
              <a:gd name="T61" fmla="*/ 3546 h 4824"/>
              <a:gd name="T62" fmla="*/ 2611 w 5649"/>
              <a:gd name="T63" fmla="*/ 4775 h 4824"/>
              <a:gd name="T64" fmla="*/ 2639 w 5649"/>
              <a:gd name="T65" fmla="*/ 4818 h 4824"/>
              <a:gd name="T66" fmla="*/ 2664 w 5649"/>
              <a:gd name="T67" fmla="*/ 4824 h 4824"/>
              <a:gd name="T68" fmla="*/ 2690 w 5649"/>
              <a:gd name="T69" fmla="*/ 4817 h 4824"/>
              <a:gd name="T70" fmla="*/ 3765 w 5649"/>
              <a:gd name="T71" fmla="*/ 4212 h 4824"/>
              <a:gd name="T72" fmla="*/ 3765 w 5649"/>
              <a:gd name="T73" fmla="*/ 4211 h 4824"/>
              <a:gd name="T74" fmla="*/ 3786 w 5649"/>
              <a:gd name="T75" fmla="*/ 4191 h 4824"/>
              <a:gd name="T76" fmla="*/ 5635 w 5649"/>
              <a:gd name="T77" fmla="*/ 704 h 4824"/>
              <a:gd name="T78" fmla="*/ 5613 w 5649"/>
              <a:gd name="T79" fmla="*/ 633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49" h="4824">
                <a:moveTo>
                  <a:pt x="0" y="4824"/>
                </a:moveTo>
                <a:lnTo>
                  <a:pt x="2149" y="4824"/>
                </a:lnTo>
                <a:lnTo>
                  <a:pt x="2149" y="4718"/>
                </a:lnTo>
                <a:lnTo>
                  <a:pt x="0" y="4718"/>
                </a:lnTo>
                <a:lnTo>
                  <a:pt x="0" y="4824"/>
                </a:lnTo>
                <a:close/>
                <a:moveTo>
                  <a:pt x="3717" y="4094"/>
                </a:moveTo>
                <a:lnTo>
                  <a:pt x="3222" y="3832"/>
                </a:lnTo>
                <a:lnTo>
                  <a:pt x="5022" y="439"/>
                </a:lnTo>
                <a:lnTo>
                  <a:pt x="5517" y="701"/>
                </a:lnTo>
                <a:lnTo>
                  <a:pt x="3717" y="4094"/>
                </a:lnTo>
                <a:close/>
                <a:moveTo>
                  <a:pt x="2680" y="4329"/>
                </a:moveTo>
                <a:cubicBezTo>
                  <a:pt x="2814" y="4337"/>
                  <a:pt x="2936" y="4405"/>
                  <a:pt x="3012" y="4514"/>
                </a:cubicBezTo>
                <a:lnTo>
                  <a:pt x="2710" y="4685"/>
                </a:lnTo>
                <a:lnTo>
                  <a:pt x="2680" y="4329"/>
                </a:lnTo>
                <a:close/>
                <a:moveTo>
                  <a:pt x="2672" y="4223"/>
                </a:moveTo>
                <a:lnTo>
                  <a:pt x="2623" y="3634"/>
                </a:lnTo>
                <a:lnTo>
                  <a:pt x="3629" y="4167"/>
                </a:lnTo>
                <a:lnTo>
                  <a:pt x="3104" y="4462"/>
                </a:lnTo>
                <a:cubicBezTo>
                  <a:pt x="3007" y="4318"/>
                  <a:pt x="2847" y="4229"/>
                  <a:pt x="2672" y="4223"/>
                </a:cubicBezTo>
                <a:close/>
                <a:moveTo>
                  <a:pt x="4434" y="127"/>
                </a:moveTo>
                <a:lnTo>
                  <a:pt x="4929" y="389"/>
                </a:lnTo>
                <a:lnTo>
                  <a:pt x="3129" y="3782"/>
                </a:lnTo>
                <a:lnTo>
                  <a:pt x="2634" y="3520"/>
                </a:lnTo>
                <a:lnTo>
                  <a:pt x="4434" y="127"/>
                </a:lnTo>
                <a:close/>
                <a:moveTo>
                  <a:pt x="5613" y="633"/>
                </a:moveTo>
                <a:lnTo>
                  <a:pt x="4437" y="8"/>
                </a:lnTo>
                <a:cubicBezTo>
                  <a:pt x="4424" y="2"/>
                  <a:pt x="4410" y="0"/>
                  <a:pt x="4396" y="5"/>
                </a:cubicBezTo>
                <a:cubicBezTo>
                  <a:pt x="4383" y="9"/>
                  <a:pt x="4372" y="18"/>
                  <a:pt x="4365" y="30"/>
                </a:cubicBezTo>
                <a:lnTo>
                  <a:pt x="2516" y="3517"/>
                </a:lnTo>
                <a:cubicBezTo>
                  <a:pt x="2511" y="3526"/>
                  <a:pt x="2509" y="3536"/>
                  <a:pt x="2510" y="3546"/>
                </a:cubicBezTo>
                <a:lnTo>
                  <a:pt x="2510" y="3546"/>
                </a:lnTo>
                <a:lnTo>
                  <a:pt x="2611" y="4775"/>
                </a:lnTo>
                <a:cubicBezTo>
                  <a:pt x="2612" y="4793"/>
                  <a:pt x="2623" y="4809"/>
                  <a:pt x="2639" y="4818"/>
                </a:cubicBezTo>
                <a:cubicBezTo>
                  <a:pt x="2647" y="4822"/>
                  <a:pt x="2655" y="4824"/>
                  <a:pt x="2664" y="4824"/>
                </a:cubicBezTo>
                <a:cubicBezTo>
                  <a:pt x="2673" y="4824"/>
                  <a:pt x="2682" y="4822"/>
                  <a:pt x="2690" y="4817"/>
                </a:cubicBezTo>
                <a:lnTo>
                  <a:pt x="3765" y="4212"/>
                </a:lnTo>
                <a:lnTo>
                  <a:pt x="3765" y="4211"/>
                </a:lnTo>
                <a:cubicBezTo>
                  <a:pt x="3773" y="4206"/>
                  <a:pt x="3781" y="4200"/>
                  <a:pt x="3786" y="4191"/>
                </a:cubicBezTo>
                <a:lnTo>
                  <a:pt x="5635" y="704"/>
                </a:lnTo>
                <a:cubicBezTo>
                  <a:pt x="5649" y="678"/>
                  <a:pt x="5639" y="646"/>
                  <a:pt x="5613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EBBD7C5-AB03-48AA-B9E3-AB8797A48FDB}"/>
              </a:ext>
            </a:extLst>
          </p:cNvPr>
          <p:cNvSpPr>
            <a:spLocks noEditPoints="1"/>
          </p:cNvSpPr>
          <p:nvPr/>
        </p:nvSpPr>
        <p:spPr bwMode="auto">
          <a:xfrm>
            <a:off x="443380" y="3344022"/>
            <a:ext cx="690067" cy="871932"/>
          </a:xfrm>
          <a:custGeom>
            <a:avLst/>
            <a:gdLst>
              <a:gd name="T0" fmla="*/ 4419 w 4419"/>
              <a:gd name="T1" fmla="*/ 5594 h 5594"/>
              <a:gd name="T2" fmla="*/ 4313 w 4419"/>
              <a:gd name="T3" fmla="*/ 5594 h 5594"/>
              <a:gd name="T4" fmla="*/ 4313 w 4419"/>
              <a:gd name="T5" fmla="*/ 4441 h 5594"/>
              <a:gd name="T6" fmla="*/ 3101 w 4419"/>
              <a:gd name="T7" fmla="*/ 3087 h 5594"/>
              <a:gd name="T8" fmla="*/ 2239 w 4419"/>
              <a:gd name="T9" fmla="*/ 3659 h 5594"/>
              <a:gd name="T10" fmla="*/ 2181 w 4419"/>
              <a:gd name="T11" fmla="*/ 3659 h 5594"/>
              <a:gd name="T12" fmla="*/ 1311 w 4419"/>
              <a:gd name="T13" fmla="*/ 3088 h 5594"/>
              <a:gd name="T14" fmla="*/ 106 w 4419"/>
              <a:gd name="T15" fmla="*/ 4441 h 5594"/>
              <a:gd name="T16" fmla="*/ 106 w 4419"/>
              <a:gd name="T17" fmla="*/ 5594 h 5594"/>
              <a:gd name="T18" fmla="*/ 0 w 4419"/>
              <a:gd name="T19" fmla="*/ 5594 h 5594"/>
              <a:gd name="T20" fmla="*/ 0 w 4419"/>
              <a:gd name="T21" fmla="*/ 4441 h 5594"/>
              <a:gd name="T22" fmla="*/ 1320 w 4419"/>
              <a:gd name="T23" fmla="*/ 2980 h 5594"/>
              <a:gd name="T24" fmla="*/ 1354 w 4419"/>
              <a:gd name="T25" fmla="*/ 2989 h 5594"/>
              <a:gd name="T26" fmla="*/ 2209 w 4419"/>
              <a:gd name="T27" fmla="*/ 3551 h 5594"/>
              <a:gd name="T28" fmla="*/ 3058 w 4419"/>
              <a:gd name="T29" fmla="*/ 2988 h 5594"/>
              <a:gd name="T30" fmla="*/ 3092 w 4419"/>
              <a:gd name="T31" fmla="*/ 2980 h 5594"/>
              <a:gd name="T32" fmla="*/ 4419 w 4419"/>
              <a:gd name="T33" fmla="*/ 4441 h 5594"/>
              <a:gd name="T34" fmla="*/ 4419 w 4419"/>
              <a:gd name="T35" fmla="*/ 5594 h 5594"/>
              <a:gd name="T36" fmla="*/ 2210 w 4419"/>
              <a:gd name="T37" fmla="*/ 106 h 5594"/>
              <a:gd name="T38" fmla="*/ 1252 w 4419"/>
              <a:gd name="T39" fmla="*/ 1063 h 5594"/>
              <a:gd name="T40" fmla="*/ 1252 w 4419"/>
              <a:gd name="T41" fmla="*/ 1705 h 5594"/>
              <a:gd name="T42" fmla="*/ 2210 w 4419"/>
              <a:gd name="T43" fmla="*/ 2663 h 5594"/>
              <a:gd name="T44" fmla="*/ 3167 w 4419"/>
              <a:gd name="T45" fmla="*/ 1705 h 5594"/>
              <a:gd name="T46" fmla="*/ 3167 w 4419"/>
              <a:gd name="T47" fmla="*/ 1063 h 5594"/>
              <a:gd name="T48" fmla="*/ 2210 w 4419"/>
              <a:gd name="T49" fmla="*/ 106 h 5594"/>
              <a:gd name="T50" fmla="*/ 2210 w 4419"/>
              <a:gd name="T51" fmla="*/ 2769 h 5594"/>
              <a:gd name="T52" fmla="*/ 1146 w 4419"/>
              <a:gd name="T53" fmla="*/ 1705 h 5594"/>
              <a:gd name="T54" fmla="*/ 1146 w 4419"/>
              <a:gd name="T55" fmla="*/ 1063 h 5594"/>
              <a:gd name="T56" fmla="*/ 2210 w 4419"/>
              <a:gd name="T57" fmla="*/ 0 h 5594"/>
              <a:gd name="T58" fmla="*/ 3273 w 4419"/>
              <a:gd name="T59" fmla="*/ 1063 h 5594"/>
              <a:gd name="T60" fmla="*/ 3273 w 4419"/>
              <a:gd name="T61" fmla="*/ 1705 h 5594"/>
              <a:gd name="T62" fmla="*/ 2210 w 4419"/>
              <a:gd name="T63" fmla="*/ 2769 h 5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19" h="5594">
                <a:moveTo>
                  <a:pt x="4419" y="5594"/>
                </a:moveTo>
                <a:lnTo>
                  <a:pt x="4313" y="5594"/>
                </a:lnTo>
                <a:lnTo>
                  <a:pt x="4313" y="4441"/>
                </a:lnTo>
                <a:cubicBezTo>
                  <a:pt x="4313" y="3745"/>
                  <a:pt x="3782" y="3154"/>
                  <a:pt x="3101" y="3087"/>
                </a:cubicBezTo>
                <a:lnTo>
                  <a:pt x="2239" y="3659"/>
                </a:lnTo>
                <a:cubicBezTo>
                  <a:pt x="2221" y="3671"/>
                  <a:pt x="2198" y="3671"/>
                  <a:pt x="2181" y="3659"/>
                </a:cubicBezTo>
                <a:lnTo>
                  <a:pt x="1311" y="3088"/>
                </a:lnTo>
                <a:cubicBezTo>
                  <a:pt x="634" y="3158"/>
                  <a:pt x="106" y="3749"/>
                  <a:pt x="106" y="4441"/>
                </a:cubicBezTo>
                <a:lnTo>
                  <a:pt x="106" y="5594"/>
                </a:lnTo>
                <a:lnTo>
                  <a:pt x="0" y="5594"/>
                </a:lnTo>
                <a:lnTo>
                  <a:pt x="0" y="4441"/>
                </a:lnTo>
                <a:cubicBezTo>
                  <a:pt x="0" y="3676"/>
                  <a:pt x="568" y="3048"/>
                  <a:pt x="1320" y="2980"/>
                </a:cubicBezTo>
                <a:cubicBezTo>
                  <a:pt x="1332" y="2979"/>
                  <a:pt x="1344" y="2982"/>
                  <a:pt x="1354" y="2989"/>
                </a:cubicBezTo>
                <a:lnTo>
                  <a:pt x="2209" y="3551"/>
                </a:lnTo>
                <a:lnTo>
                  <a:pt x="3058" y="2988"/>
                </a:lnTo>
                <a:cubicBezTo>
                  <a:pt x="3068" y="2982"/>
                  <a:pt x="3080" y="2979"/>
                  <a:pt x="3092" y="2980"/>
                </a:cubicBezTo>
                <a:cubicBezTo>
                  <a:pt x="3836" y="3042"/>
                  <a:pt x="4419" y="3684"/>
                  <a:pt x="4419" y="4441"/>
                </a:cubicBezTo>
                <a:lnTo>
                  <a:pt x="4419" y="5594"/>
                </a:lnTo>
                <a:close/>
                <a:moveTo>
                  <a:pt x="2210" y="106"/>
                </a:moveTo>
                <a:cubicBezTo>
                  <a:pt x="1682" y="106"/>
                  <a:pt x="1252" y="535"/>
                  <a:pt x="1252" y="1063"/>
                </a:cubicBezTo>
                <a:lnTo>
                  <a:pt x="1252" y="1705"/>
                </a:lnTo>
                <a:cubicBezTo>
                  <a:pt x="1252" y="2233"/>
                  <a:pt x="1682" y="2663"/>
                  <a:pt x="2210" y="2663"/>
                </a:cubicBezTo>
                <a:cubicBezTo>
                  <a:pt x="2737" y="2663"/>
                  <a:pt x="3167" y="2233"/>
                  <a:pt x="3167" y="1705"/>
                </a:cubicBezTo>
                <a:lnTo>
                  <a:pt x="3167" y="1063"/>
                </a:lnTo>
                <a:cubicBezTo>
                  <a:pt x="3167" y="535"/>
                  <a:pt x="2737" y="106"/>
                  <a:pt x="2210" y="106"/>
                </a:cubicBezTo>
                <a:close/>
                <a:moveTo>
                  <a:pt x="2210" y="2769"/>
                </a:moveTo>
                <a:cubicBezTo>
                  <a:pt x="1623" y="2769"/>
                  <a:pt x="1146" y="2292"/>
                  <a:pt x="1146" y="1705"/>
                </a:cubicBezTo>
                <a:lnTo>
                  <a:pt x="1146" y="1063"/>
                </a:lnTo>
                <a:cubicBezTo>
                  <a:pt x="1146" y="477"/>
                  <a:pt x="1623" y="0"/>
                  <a:pt x="2210" y="0"/>
                </a:cubicBezTo>
                <a:cubicBezTo>
                  <a:pt x="2796" y="0"/>
                  <a:pt x="3273" y="477"/>
                  <a:pt x="3273" y="1063"/>
                </a:cubicBezTo>
                <a:lnTo>
                  <a:pt x="3273" y="1705"/>
                </a:lnTo>
                <a:cubicBezTo>
                  <a:pt x="3273" y="2292"/>
                  <a:pt x="2796" y="2769"/>
                  <a:pt x="2210" y="27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F187AE2-F9BB-49EC-AB55-2ACFAB36B4CD}"/>
              </a:ext>
            </a:extLst>
          </p:cNvPr>
          <p:cNvSpPr>
            <a:spLocks noEditPoints="1"/>
          </p:cNvSpPr>
          <p:nvPr/>
        </p:nvSpPr>
        <p:spPr bwMode="auto">
          <a:xfrm>
            <a:off x="500868" y="5042731"/>
            <a:ext cx="548993" cy="880430"/>
          </a:xfrm>
          <a:custGeom>
            <a:avLst/>
            <a:gdLst>
              <a:gd name="T0" fmla="*/ 1757 w 3514"/>
              <a:gd name="T1" fmla="*/ 0 h 5647"/>
              <a:gd name="T2" fmla="*/ 3000 w 3514"/>
              <a:gd name="T3" fmla="*/ 540 h 5647"/>
              <a:gd name="T4" fmla="*/ 3514 w 3514"/>
              <a:gd name="T5" fmla="*/ 1840 h 5647"/>
              <a:gd name="T6" fmla="*/ 3026 w 3514"/>
              <a:gd name="T7" fmla="*/ 3613 h 5647"/>
              <a:gd name="T8" fmla="*/ 1795 w 3514"/>
              <a:gd name="T9" fmla="*/ 5630 h 5647"/>
              <a:gd name="T10" fmla="*/ 1780 w 3514"/>
              <a:gd name="T11" fmla="*/ 5647 h 5647"/>
              <a:gd name="T12" fmla="*/ 1735 w 3514"/>
              <a:gd name="T13" fmla="*/ 5647 h 5647"/>
              <a:gd name="T14" fmla="*/ 1719 w 3514"/>
              <a:gd name="T15" fmla="*/ 5630 h 5647"/>
              <a:gd name="T16" fmla="*/ 489 w 3514"/>
              <a:gd name="T17" fmla="*/ 3613 h 5647"/>
              <a:gd name="T18" fmla="*/ 0 w 3514"/>
              <a:gd name="T19" fmla="*/ 1840 h 5647"/>
              <a:gd name="T20" fmla="*/ 514 w 3514"/>
              <a:gd name="T21" fmla="*/ 540 h 5647"/>
              <a:gd name="T22" fmla="*/ 1757 w 3514"/>
              <a:gd name="T23" fmla="*/ 0 h 5647"/>
              <a:gd name="T24" fmla="*/ 1757 w 3514"/>
              <a:gd name="T25" fmla="*/ 678 h 5647"/>
              <a:gd name="T26" fmla="*/ 2520 w 3514"/>
              <a:gd name="T27" fmla="*/ 994 h 5647"/>
              <a:gd name="T28" fmla="*/ 2837 w 3514"/>
              <a:gd name="T29" fmla="*/ 1757 h 5647"/>
              <a:gd name="T30" fmla="*/ 2520 w 3514"/>
              <a:gd name="T31" fmla="*/ 2520 h 5647"/>
              <a:gd name="T32" fmla="*/ 1757 w 3514"/>
              <a:gd name="T33" fmla="*/ 2836 h 5647"/>
              <a:gd name="T34" fmla="*/ 994 w 3514"/>
              <a:gd name="T35" fmla="*/ 2520 h 5647"/>
              <a:gd name="T36" fmla="*/ 678 w 3514"/>
              <a:gd name="T37" fmla="*/ 1757 h 5647"/>
              <a:gd name="T38" fmla="*/ 994 w 3514"/>
              <a:gd name="T39" fmla="*/ 994 h 5647"/>
              <a:gd name="T40" fmla="*/ 1757 w 3514"/>
              <a:gd name="T41" fmla="*/ 678 h 5647"/>
              <a:gd name="T42" fmla="*/ 2446 w 3514"/>
              <a:gd name="T43" fmla="*/ 1069 h 5647"/>
              <a:gd name="T44" fmla="*/ 1757 w 3514"/>
              <a:gd name="T45" fmla="*/ 783 h 5647"/>
              <a:gd name="T46" fmla="*/ 1069 w 3514"/>
              <a:gd name="T47" fmla="*/ 1069 h 5647"/>
              <a:gd name="T48" fmla="*/ 784 w 3514"/>
              <a:gd name="T49" fmla="*/ 1757 h 5647"/>
              <a:gd name="T50" fmla="*/ 1069 w 3514"/>
              <a:gd name="T51" fmla="*/ 2445 h 5647"/>
              <a:gd name="T52" fmla="*/ 1757 w 3514"/>
              <a:gd name="T53" fmla="*/ 2731 h 5647"/>
              <a:gd name="T54" fmla="*/ 2446 w 3514"/>
              <a:gd name="T55" fmla="*/ 2445 h 5647"/>
              <a:gd name="T56" fmla="*/ 2731 w 3514"/>
              <a:gd name="T57" fmla="*/ 1757 h 5647"/>
              <a:gd name="T58" fmla="*/ 2446 w 3514"/>
              <a:gd name="T59" fmla="*/ 1069 h 5647"/>
              <a:gd name="T60" fmla="*/ 2924 w 3514"/>
              <a:gd name="T61" fmla="*/ 613 h 5647"/>
              <a:gd name="T62" fmla="*/ 1757 w 3514"/>
              <a:gd name="T63" fmla="*/ 106 h 5647"/>
              <a:gd name="T64" fmla="*/ 591 w 3514"/>
              <a:gd name="T65" fmla="*/ 613 h 5647"/>
              <a:gd name="T66" fmla="*/ 106 w 3514"/>
              <a:gd name="T67" fmla="*/ 1840 h 5647"/>
              <a:gd name="T68" fmla="*/ 585 w 3514"/>
              <a:gd name="T69" fmla="*/ 3569 h 5647"/>
              <a:gd name="T70" fmla="*/ 1757 w 3514"/>
              <a:gd name="T71" fmla="*/ 5516 h 5647"/>
              <a:gd name="T72" fmla="*/ 2929 w 3514"/>
              <a:gd name="T73" fmla="*/ 3569 h 5647"/>
              <a:gd name="T74" fmla="*/ 3408 w 3514"/>
              <a:gd name="T75" fmla="*/ 1840 h 5647"/>
              <a:gd name="T76" fmla="*/ 2924 w 3514"/>
              <a:gd name="T77" fmla="*/ 613 h 5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14" h="5647">
                <a:moveTo>
                  <a:pt x="1757" y="0"/>
                </a:moveTo>
                <a:cubicBezTo>
                  <a:pt x="2243" y="0"/>
                  <a:pt x="2682" y="206"/>
                  <a:pt x="3000" y="540"/>
                </a:cubicBezTo>
                <a:cubicBezTo>
                  <a:pt x="3318" y="873"/>
                  <a:pt x="3514" y="1332"/>
                  <a:pt x="3514" y="1840"/>
                </a:cubicBezTo>
                <a:cubicBezTo>
                  <a:pt x="3514" y="2355"/>
                  <a:pt x="3304" y="2999"/>
                  <a:pt x="3026" y="3613"/>
                </a:cubicBezTo>
                <a:cubicBezTo>
                  <a:pt x="2616" y="4516"/>
                  <a:pt x="2055" y="5358"/>
                  <a:pt x="1795" y="5630"/>
                </a:cubicBezTo>
                <a:lnTo>
                  <a:pt x="1780" y="5647"/>
                </a:lnTo>
                <a:lnTo>
                  <a:pt x="1735" y="5647"/>
                </a:lnTo>
                <a:lnTo>
                  <a:pt x="1719" y="5630"/>
                </a:lnTo>
                <a:cubicBezTo>
                  <a:pt x="1460" y="5358"/>
                  <a:pt x="898" y="4516"/>
                  <a:pt x="489" y="3613"/>
                </a:cubicBezTo>
                <a:cubicBezTo>
                  <a:pt x="210" y="2999"/>
                  <a:pt x="0" y="2355"/>
                  <a:pt x="0" y="1840"/>
                </a:cubicBezTo>
                <a:cubicBezTo>
                  <a:pt x="0" y="1332"/>
                  <a:pt x="197" y="873"/>
                  <a:pt x="514" y="540"/>
                </a:cubicBezTo>
                <a:cubicBezTo>
                  <a:pt x="832" y="206"/>
                  <a:pt x="1272" y="0"/>
                  <a:pt x="1757" y="0"/>
                </a:cubicBezTo>
                <a:close/>
                <a:moveTo>
                  <a:pt x="1757" y="678"/>
                </a:moveTo>
                <a:cubicBezTo>
                  <a:pt x="2055" y="678"/>
                  <a:pt x="2325" y="798"/>
                  <a:pt x="2520" y="994"/>
                </a:cubicBezTo>
                <a:cubicBezTo>
                  <a:pt x="2716" y="1189"/>
                  <a:pt x="2837" y="1459"/>
                  <a:pt x="2837" y="1757"/>
                </a:cubicBezTo>
                <a:cubicBezTo>
                  <a:pt x="2837" y="2055"/>
                  <a:pt x="2716" y="2325"/>
                  <a:pt x="2520" y="2520"/>
                </a:cubicBezTo>
                <a:cubicBezTo>
                  <a:pt x="2325" y="2716"/>
                  <a:pt x="2055" y="2836"/>
                  <a:pt x="1757" y="2836"/>
                </a:cubicBezTo>
                <a:cubicBezTo>
                  <a:pt x="1459" y="2836"/>
                  <a:pt x="1189" y="2716"/>
                  <a:pt x="994" y="2520"/>
                </a:cubicBezTo>
                <a:cubicBezTo>
                  <a:pt x="799" y="2325"/>
                  <a:pt x="678" y="2055"/>
                  <a:pt x="678" y="1757"/>
                </a:cubicBezTo>
                <a:cubicBezTo>
                  <a:pt x="678" y="1459"/>
                  <a:pt x="799" y="1189"/>
                  <a:pt x="994" y="994"/>
                </a:cubicBezTo>
                <a:cubicBezTo>
                  <a:pt x="1189" y="798"/>
                  <a:pt x="1459" y="678"/>
                  <a:pt x="1757" y="678"/>
                </a:cubicBezTo>
                <a:close/>
                <a:moveTo>
                  <a:pt x="2446" y="1069"/>
                </a:moveTo>
                <a:cubicBezTo>
                  <a:pt x="2269" y="892"/>
                  <a:pt x="2026" y="783"/>
                  <a:pt x="1757" y="783"/>
                </a:cubicBezTo>
                <a:cubicBezTo>
                  <a:pt x="1488" y="783"/>
                  <a:pt x="1245" y="892"/>
                  <a:pt x="1069" y="1069"/>
                </a:cubicBezTo>
                <a:cubicBezTo>
                  <a:pt x="893" y="1245"/>
                  <a:pt x="784" y="1488"/>
                  <a:pt x="784" y="1757"/>
                </a:cubicBezTo>
                <a:cubicBezTo>
                  <a:pt x="784" y="2026"/>
                  <a:pt x="893" y="2269"/>
                  <a:pt x="1069" y="2445"/>
                </a:cubicBezTo>
                <a:cubicBezTo>
                  <a:pt x="1245" y="2622"/>
                  <a:pt x="1488" y="2731"/>
                  <a:pt x="1757" y="2731"/>
                </a:cubicBezTo>
                <a:cubicBezTo>
                  <a:pt x="2026" y="2731"/>
                  <a:pt x="2269" y="2622"/>
                  <a:pt x="2446" y="2445"/>
                </a:cubicBezTo>
                <a:cubicBezTo>
                  <a:pt x="2622" y="2269"/>
                  <a:pt x="2731" y="2026"/>
                  <a:pt x="2731" y="1757"/>
                </a:cubicBezTo>
                <a:cubicBezTo>
                  <a:pt x="2731" y="1488"/>
                  <a:pt x="2622" y="1245"/>
                  <a:pt x="2446" y="1069"/>
                </a:cubicBezTo>
                <a:close/>
                <a:moveTo>
                  <a:pt x="2924" y="613"/>
                </a:moveTo>
                <a:cubicBezTo>
                  <a:pt x="2625" y="300"/>
                  <a:pt x="2213" y="106"/>
                  <a:pt x="1757" y="106"/>
                </a:cubicBezTo>
                <a:cubicBezTo>
                  <a:pt x="1302" y="106"/>
                  <a:pt x="889" y="300"/>
                  <a:pt x="591" y="613"/>
                </a:cubicBezTo>
                <a:cubicBezTo>
                  <a:pt x="291" y="926"/>
                  <a:pt x="106" y="1360"/>
                  <a:pt x="106" y="1840"/>
                </a:cubicBezTo>
                <a:cubicBezTo>
                  <a:pt x="106" y="2339"/>
                  <a:pt x="312" y="2967"/>
                  <a:pt x="585" y="3569"/>
                </a:cubicBezTo>
                <a:cubicBezTo>
                  <a:pt x="971" y="4419"/>
                  <a:pt x="1489" y="5212"/>
                  <a:pt x="1757" y="5516"/>
                </a:cubicBezTo>
                <a:cubicBezTo>
                  <a:pt x="2025" y="5212"/>
                  <a:pt x="2544" y="4419"/>
                  <a:pt x="2929" y="3569"/>
                </a:cubicBezTo>
                <a:cubicBezTo>
                  <a:pt x="3203" y="2967"/>
                  <a:pt x="3408" y="2339"/>
                  <a:pt x="3408" y="1840"/>
                </a:cubicBezTo>
                <a:cubicBezTo>
                  <a:pt x="3408" y="1360"/>
                  <a:pt x="3223" y="926"/>
                  <a:pt x="2924" y="6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14CA33F-6E81-48B0-A3DA-78D33D4C847F}"/>
              </a:ext>
            </a:extLst>
          </p:cNvPr>
          <p:cNvSpPr txBox="1">
            <a:spLocks/>
          </p:cNvSpPr>
          <p:nvPr/>
        </p:nvSpPr>
        <p:spPr bwMode="auto">
          <a:xfrm>
            <a:off x="1430371" y="3518212"/>
            <a:ext cx="3136868" cy="9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Wingdings" pitchFamily="2" charset="2"/>
              <a:buNone/>
            </a:pPr>
            <a:r>
              <a:rPr lang="lv-LV" dirty="0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Iesniedzējs – fiziska </a:t>
            </a:r>
            <a:br>
              <a:rPr lang="lv-LV" dirty="0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vai juridiska persona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D03779-DECC-4A71-9345-0CAA0ABE9A40}"/>
              </a:ext>
            </a:extLst>
          </p:cNvPr>
          <p:cNvSpPr txBox="1">
            <a:spLocks/>
          </p:cNvSpPr>
          <p:nvPr/>
        </p:nvSpPr>
        <p:spPr bwMode="auto">
          <a:xfrm>
            <a:off x="1430371" y="5209129"/>
            <a:ext cx="3136868" cy="9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P</a:t>
            </a:r>
            <a:r>
              <a:rPr lang="lv-LV" dirty="0" err="1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rojekta</a:t>
            </a:r>
            <a:r>
              <a:rPr lang="lv-LV" dirty="0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īstenošanas vieta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54A56F-DC9B-41C5-80AB-72E85669699C}"/>
              </a:ext>
            </a:extLst>
          </p:cNvPr>
          <p:cNvSpPr txBox="1">
            <a:spLocks/>
          </p:cNvSpPr>
          <p:nvPr/>
        </p:nvSpPr>
        <p:spPr bwMode="auto">
          <a:xfrm>
            <a:off x="1430371" y="1827295"/>
            <a:ext cx="3136870" cy="9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lv-LV" dirty="0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Projekta </a:t>
            </a:r>
            <a:br>
              <a:rPr lang="en-US" dirty="0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nosaukums</a:t>
            </a:r>
          </a:p>
        </p:txBody>
      </p:sp>
    </p:spTree>
    <p:extLst>
      <p:ext uri="{BB962C8B-B14F-4D97-AF65-F5344CB8AC3E}">
        <p14:creationId xmlns:p14="http://schemas.microsoft.com/office/powerpoint/2010/main" val="34955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4D2040C-9B4F-4E8B-8FC4-1FE3F28312F0}"/>
              </a:ext>
            </a:extLst>
          </p:cNvPr>
          <p:cNvSpPr/>
          <p:nvPr/>
        </p:nvSpPr>
        <p:spPr>
          <a:xfrm>
            <a:off x="-2" y="0"/>
            <a:ext cx="4567238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3960403" cy="1520825"/>
          </a:xfrm>
        </p:spPr>
        <p:txBody>
          <a:bodyPr/>
          <a:lstStyle/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Produkta/ pakalpojuma apraksts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7CD62D-F6EF-484D-83DD-B03E2ABF2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9FB1EDD-7151-4DAF-AFA3-7A06D4E5E446}"/>
              </a:ext>
            </a:extLst>
          </p:cNvPr>
          <p:cNvSpPr txBox="1">
            <a:spLocks/>
          </p:cNvSpPr>
          <p:nvPr/>
        </p:nvSpPr>
        <p:spPr>
          <a:xfrm>
            <a:off x="5331906" y="1406255"/>
            <a:ext cx="6640710" cy="3358445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Kas ir produkts/pakalpojums?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Kādu klienta problēmu tas risina? </a:t>
            </a:r>
            <a:b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 tas atšķiras no esošajiem risinājumiem?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Kas tajā ir unikāls/inovatīvs?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Kādā izstrādes posmā tas atrodas?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Papildus informācija par produktu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lv-LV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7495321-E023-4B35-8F02-6C067A0CCA07}"/>
              </a:ext>
            </a:extLst>
          </p:cNvPr>
          <p:cNvSpPr>
            <a:spLocks noEditPoints="1"/>
          </p:cNvSpPr>
          <p:nvPr/>
        </p:nvSpPr>
        <p:spPr bwMode="auto">
          <a:xfrm>
            <a:off x="1397500" y="3993970"/>
            <a:ext cx="1772233" cy="1763893"/>
          </a:xfrm>
          <a:custGeom>
            <a:avLst/>
            <a:gdLst>
              <a:gd name="T0" fmla="*/ 2196 w 5523"/>
              <a:gd name="T1" fmla="*/ 106 h 5523"/>
              <a:gd name="T2" fmla="*/ 106 w 5523"/>
              <a:gd name="T3" fmla="*/ 2196 h 5523"/>
              <a:gd name="T4" fmla="*/ 2196 w 5523"/>
              <a:gd name="T5" fmla="*/ 4286 h 5523"/>
              <a:gd name="T6" fmla="*/ 4286 w 5523"/>
              <a:gd name="T7" fmla="*/ 2196 h 5523"/>
              <a:gd name="T8" fmla="*/ 2196 w 5523"/>
              <a:gd name="T9" fmla="*/ 106 h 5523"/>
              <a:gd name="T10" fmla="*/ 1185 w 5523"/>
              <a:gd name="T11" fmla="*/ 3052 h 5523"/>
              <a:gd name="T12" fmla="*/ 2196 w 5523"/>
              <a:gd name="T13" fmla="*/ 3052 h 5523"/>
              <a:gd name="T14" fmla="*/ 2196 w 5523"/>
              <a:gd name="T15" fmla="*/ 2946 h 5523"/>
              <a:gd name="T16" fmla="*/ 1185 w 5523"/>
              <a:gd name="T17" fmla="*/ 2946 h 5523"/>
              <a:gd name="T18" fmla="*/ 1185 w 5523"/>
              <a:gd name="T19" fmla="*/ 3052 h 5523"/>
              <a:gd name="T20" fmla="*/ 1185 w 5523"/>
              <a:gd name="T21" fmla="*/ 2342 h 5523"/>
              <a:gd name="T22" fmla="*/ 2816 w 5523"/>
              <a:gd name="T23" fmla="*/ 2342 h 5523"/>
              <a:gd name="T24" fmla="*/ 2816 w 5523"/>
              <a:gd name="T25" fmla="*/ 2236 h 5523"/>
              <a:gd name="T26" fmla="*/ 1185 w 5523"/>
              <a:gd name="T27" fmla="*/ 2236 h 5523"/>
              <a:gd name="T28" fmla="*/ 1185 w 5523"/>
              <a:gd name="T29" fmla="*/ 2342 h 5523"/>
              <a:gd name="T30" fmla="*/ 1185 w 5523"/>
              <a:gd name="T31" fmla="*/ 1632 h 5523"/>
              <a:gd name="T32" fmla="*/ 3207 w 5523"/>
              <a:gd name="T33" fmla="*/ 1632 h 5523"/>
              <a:gd name="T34" fmla="*/ 3207 w 5523"/>
              <a:gd name="T35" fmla="*/ 1526 h 5523"/>
              <a:gd name="T36" fmla="*/ 1185 w 5523"/>
              <a:gd name="T37" fmla="*/ 1526 h 5523"/>
              <a:gd name="T38" fmla="*/ 1185 w 5523"/>
              <a:gd name="T39" fmla="*/ 1632 h 5523"/>
              <a:gd name="T40" fmla="*/ 5448 w 5523"/>
              <a:gd name="T41" fmla="*/ 5523 h 5523"/>
              <a:gd name="T42" fmla="*/ 4026 w 5523"/>
              <a:gd name="T43" fmla="*/ 4101 h 5523"/>
              <a:gd name="T44" fmla="*/ 4101 w 5523"/>
              <a:gd name="T45" fmla="*/ 4026 h 5523"/>
              <a:gd name="T46" fmla="*/ 5523 w 5523"/>
              <a:gd name="T47" fmla="*/ 5448 h 5523"/>
              <a:gd name="T48" fmla="*/ 5448 w 5523"/>
              <a:gd name="T49" fmla="*/ 5523 h 5523"/>
              <a:gd name="T50" fmla="*/ 2196 w 5523"/>
              <a:gd name="T51" fmla="*/ 4392 h 5523"/>
              <a:gd name="T52" fmla="*/ 0 w 5523"/>
              <a:gd name="T53" fmla="*/ 2196 h 5523"/>
              <a:gd name="T54" fmla="*/ 2196 w 5523"/>
              <a:gd name="T55" fmla="*/ 0 h 5523"/>
              <a:gd name="T56" fmla="*/ 4392 w 5523"/>
              <a:gd name="T57" fmla="*/ 2196 h 5523"/>
              <a:gd name="T58" fmla="*/ 2196 w 5523"/>
              <a:gd name="T59" fmla="*/ 4392 h 5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523" h="5523">
                <a:moveTo>
                  <a:pt x="2196" y="106"/>
                </a:moveTo>
                <a:cubicBezTo>
                  <a:pt x="1044" y="106"/>
                  <a:pt x="106" y="1043"/>
                  <a:pt x="106" y="2196"/>
                </a:cubicBezTo>
                <a:cubicBezTo>
                  <a:pt x="106" y="3348"/>
                  <a:pt x="1044" y="4286"/>
                  <a:pt x="2196" y="4286"/>
                </a:cubicBezTo>
                <a:cubicBezTo>
                  <a:pt x="3349" y="4286"/>
                  <a:pt x="4286" y="3348"/>
                  <a:pt x="4286" y="2196"/>
                </a:cubicBezTo>
                <a:cubicBezTo>
                  <a:pt x="4286" y="1043"/>
                  <a:pt x="3349" y="106"/>
                  <a:pt x="2196" y="106"/>
                </a:cubicBezTo>
                <a:close/>
                <a:moveTo>
                  <a:pt x="1185" y="3052"/>
                </a:moveTo>
                <a:lnTo>
                  <a:pt x="2196" y="3052"/>
                </a:lnTo>
                <a:lnTo>
                  <a:pt x="2196" y="2946"/>
                </a:lnTo>
                <a:lnTo>
                  <a:pt x="1185" y="2946"/>
                </a:lnTo>
                <a:lnTo>
                  <a:pt x="1185" y="3052"/>
                </a:lnTo>
                <a:close/>
                <a:moveTo>
                  <a:pt x="1185" y="2342"/>
                </a:moveTo>
                <a:lnTo>
                  <a:pt x="2816" y="2342"/>
                </a:lnTo>
                <a:lnTo>
                  <a:pt x="2816" y="2236"/>
                </a:lnTo>
                <a:lnTo>
                  <a:pt x="1185" y="2236"/>
                </a:lnTo>
                <a:lnTo>
                  <a:pt x="1185" y="2342"/>
                </a:lnTo>
                <a:close/>
                <a:moveTo>
                  <a:pt x="1185" y="1632"/>
                </a:moveTo>
                <a:lnTo>
                  <a:pt x="3207" y="1632"/>
                </a:lnTo>
                <a:lnTo>
                  <a:pt x="3207" y="1526"/>
                </a:lnTo>
                <a:lnTo>
                  <a:pt x="1185" y="1526"/>
                </a:lnTo>
                <a:lnTo>
                  <a:pt x="1185" y="1632"/>
                </a:lnTo>
                <a:close/>
                <a:moveTo>
                  <a:pt x="5448" y="5523"/>
                </a:moveTo>
                <a:lnTo>
                  <a:pt x="4026" y="4101"/>
                </a:lnTo>
                <a:lnTo>
                  <a:pt x="4101" y="4026"/>
                </a:lnTo>
                <a:lnTo>
                  <a:pt x="5523" y="5448"/>
                </a:lnTo>
                <a:lnTo>
                  <a:pt x="5448" y="5523"/>
                </a:lnTo>
                <a:close/>
                <a:moveTo>
                  <a:pt x="2196" y="4392"/>
                </a:moveTo>
                <a:cubicBezTo>
                  <a:pt x="985" y="4392"/>
                  <a:pt x="0" y="3407"/>
                  <a:pt x="0" y="2196"/>
                </a:cubicBezTo>
                <a:cubicBezTo>
                  <a:pt x="0" y="985"/>
                  <a:pt x="985" y="0"/>
                  <a:pt x="2196" y="0"/>
                </a:cubicBezTo>
                <a:cubicBezTo>
                  <a:pt x="3407" y="0"/>
                  <a:pt x="4392" y="985"/>
                  <a:pt x="4392" y="2196"/>
                </a:cubicBezTo>
                <a:cubicBezTo>
                  <a:pt x="4392" y="3407"/>
                  <a:pt x="3407" y="4392"/>
                  <a:pt x="2196" y="43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3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CE67EF0-EA85-4CD5-A5DB-4878DA140EDC}"/>
              </a:ext>
            </a:extLst>
          </p:cNvPr>
          <p:cNvSpPr txBox="1">
            <a:spLocks/>
          </p:cNvSpPr>
          <p:nvPr/>
        </p:nvSpPr>
        <p:spPr>
          <a:xfrm>
            <a:off x="5331906" y="1406255"/>
            <a:ext cx="6526719" cy="457200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Kas ir mērķa klients? </a:t>
            </a:r>
            <a:b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Lūdzu, raksturojiet pēc iespējas precīzā</a:t>
            </a:r>
            <a: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  <a:t>k.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Kāds ir potenciālais tirgus? </a:t>
            </a:r>
            <a:b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Kādi ir šķēršļi ienākšanai tirgū un </a:t>
            </a:r>
            <a:b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 ir plānots tos pārvarēt?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Kas ir konkurenti? </a:t>
            </a:r>
            <a:b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Kas ir viņu stiprās un vājās puses?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Kāds ir eksporta potenciāls?  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Cita svarīga informācija par klientu, </a:t>
            </a:r>
            <a:b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tirgu un konkurenci	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lv-LV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4D2040C-9B4F-4E8B-8FC4-1FE3F28312F0}"/>
              </a:ext>
            </a:extLst>
          </p:cNvPr>
          <p:cNvSpPr/>
          <p:nvPr/>
        </p:nvSpPr>
        <p:spPr>
          <a:xfrm>
            <a:off x="-2" y="0"/>
            <a:ext cx="4567238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3731413" cy="1520825"/>
          </a:xfrm>
        </p:spPr>
        <p:txBody>
          <a:bodyPr/>
          <a:lstStyle/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Klienta, tirgus un konkurences apraksts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7CD62D-F6EF-484D-83DD-B03E2ABF2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sp>
        <p:nvSpPr>
          <p:cNvPr id="25" name="Freeform 12">
            <a:extLst>
              <a:ext uri="{FF2B5EF4-FFF2-40B4-BE49-F238E27FC236}">
                <a16:creationId xmlns:a16="http://schemas.microsoft.com/office/drawing/2014/main" id="{9114D8D4-93E8-43E2-BF28-C6BF3B135690}"/>
              </a:ext>
            </a:extLst>
          </p:cNvPr>
          <p:cNvSpPr>
            <a:spLocks noEditPoints="1"/>
          </p:cNvSpPr>
          <p:nvPr/>
        </p:nvSpPr>
        <p:spPr bwMode="auto">
          <a:xfrm>
            <a:off x="1428776" y="3952271"/>
            <a:ext cx="1709682" cy="1805592"/>
          </a:xfrm>
          <a:custGeom>
            <a:avLst/>
            <a:gdLst>
              <a:gd name="T0" fmla="*/ 4274 w 5324"/>
              <a:gd name="T1" fmla="*/ 5645 h 5645"/>
              <a:gd name="T2" fmla="*/ 1050 w 5324"/>
              <a:gd name="T3" fmla="*/ 5311 h 5645"/>
              <a:gd name="T4" fmla="*/ 944 w 5324"/>
              <a:gd name="T5" fmla="*/ 5645 h 5645"/>
              <a:gd name="T6" fmla="*/ 997 w 5324"/>
              <a:gd name="T7" fmla="*/ 5206 h 5645"/>
              <a:gd name="T8" fmla="*/ 4380 w 5324"/>
              <a:gd name="T9" fmla="*/ 5258 h 5645"/>
              <a:gd name="T10" fmla="*/ 4519 w 5324"/>
              <a:gd name="T11" fmla="*/ 3521 h 5645"/>
              <a:gd name="T12" fmla="*/ 5215 w 5324"/>
              <a:gd name="T13" fmla="*/ 2874 h 5645"/>
              <a:gd name="T14" fmla="*/ 5187 w 5324"/>
              <a:gd name="T15" fmla="*/ 2769 h 5645"/>
              <a:gd name="T16" fmla="*/ 4519 w 5324"/>
              <a:gd name="T17" fmla="*/ 1227 h 5645"/>
              <a:gd name="T18" fmla="*/ 5310 w 5324"/>
              <a:gd name="T19" fmla="*/ 2786 h 5645"/>
              <a:gd name="T20" fmla="*/ 4519 w 5324"/>
              <a:gd name="T21" fmla="*/ 1041 h 5645"/>
              <a:gd name="T22" fmla="*/ 2929 w 5324"/>
              <a:gd name="T23" fmla="*/ 1146 h 5645"/>
              <a:gd name="T24" fmla="*/ 3728 w 5324"/>
              <a:gd name="T25" fmla="*/ 2786 h 5645"/>
              <a:gd name="T26" fmla="*/ 3714 w 5324"/>
              <a:gd name="T27" fmla="*/ 2829 h 5645"/>
              <a:gd name="T28" fmla="*/ 4519 w 5324"/>
              <a:gd name="T29" fmla="*/ 3626 h 5645"/>
              <a:gd name="T30" fmla="*/ 5324 w 5324"/>
              <a:gd name="T31" fmla="*/ 2829 h 5645"/>
              <a:gd name="T32" fmla="*/ 5310 w 5324"/>
              <a:gd name="T33" fmla="*/ 2786 h 5645"/>
              <a:gd name="T34" fmla="*/ 3813 w 5324"/>
              <a:gd name="T35" fmla="*/ 4899 h 5645"/>
              <a:gd name="T36" fmla="*/ 1511 w 5324"/>
              <a:gd name="T37" fmla="*/ 4793 h 5645"/>
              <a:gd name="T38" fmla="*/ 805 w 5324"/>
              <a:gd name="T39" fmla="*/ 3521 h 5645"/>
              <a:gd name="T40" fmla="*/ 1501 w 5324"/>
              <a:gd name="T41" fmla="*/ 2875 h 5645"/>
              <a:gd name="T42" fmla="*/ 805 w 5324"/>
              <a:gd name="T43" fmla="*/ 1227 h 5645"/>
              <a:gd name="T44" fmla="*/ 136 w 5324"/>
              <a:gd name="T45" fmla="*/ 2769 h 5645"/>
              <a:gd name="T46" fmla="*/ 2388 w 5324"/>
              <a:gd name="T47" fmla="*/ 1041 h 5645"/>
              <a:gd name="T48" fmla="*/ 756 w 5324"/>
              <a:gd name="T49" fmla="*/ 1073 h 5645"/>
              <a:gd name="T50" fmla="*/ 0 w 5324"/>
              <a:gd name="T51" fmla="*/ 2822 h 5645"/>
              <a:gd name="T52" fmla="*/ 0 w 5324"/>
              <a:gd name="T53" fmla="*/ 2832 h 5645"/>
              <a:gd name="T54" fmla="*/ 1609 w 5324"/>
              <a:gd name="T55" fmla="*/ 2832 h 5645"/>
              <a:gd name="T56" fmla="*/ 1609 w 5324"/>
              <a:gd name="T57" fmla="*/ 2822 h 5645"/>
              <a:gd name="T58" fmla="*/ 885 w 5324"/>
              <a:gd name="T59" fmla="*/ 1147 h 5645"/>
              <a:gd name="T60" fmla="*/ 2388 w 5324"/>
              <a:gd name="T61" fmla="*/ 1041 h 5645"/>
              <a:gd name="T62" fmla="*/ 2715 w 5324"/>
              <a:gd name="T63" fmla="*/ 4451 h 5645"/>
              <a:gd name="T64" fmla="*/ 2609 w 5324"/>
              <a:gd name="T65" fmla="*/ 0 h 5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324" h="5645">
                <a:moveTo>
                  <a:pt x="4380" y="5645"/>
                </a:moveTo>
                <a:lnTo>
                  <a:pt x="4274" y="5645"/>
                </a:lnTo>
                <a:lnTo>
                  <a:pt x="4274" y="5311"/>
                </a:lnTo>
                <a:lnTo>
                  <a:pt x="1050" y="5311"/>
                </a:lnTo>
                <a:lnTo>
                  <a:pt x="1050" y="5645"/>
                </a:lnTo>
                <a:lnTo>
                  <a:pt x="944" y="5645"/>
                </a:lnTo>
                <a:lnTo>
                  <a:pt x="944" y="5258"/>
                </a:lnTo>
                <a:cubicBezTo>
                  <a:pt x="944" y="5229"/>
                  <a:pt x="967" y="5206"/>
                  <a:pt x="997" y="5206"/>
                </a:cubicBezTo>
                <a:lnTo>
                  <a:pt x="4327" y="5206"/>
                </a:lnTo>
                <a:cubicBezTo>
                  <a:pt x="4356" y="5206"/>
                  <a:pt x="4380" y="5229"/>
                  <a:pt x="4380" y="5258"/>
                </a:cubicBezTo>
                <a:lnTo>
                  <a:pt x="4380" y="5645"/>
                </a:lnTo>
                <a:close/>
                <a:moveTo>
                  <a:pt x="4519" y="3521"/>
                </a:moveTo>
                <a:cubicBezTo>
                  <a:pt x="4151" y="3521"/>
                  <a:pt x="3850" y="3235"/>
                  <a:pt x="3823" y="2874"/>
                </a:cubicBezTo>
                <a:lnTo>
                  <a:pt x="5215" y="2874"/>
                </a:lnTo>
                <a:cubicBezTo>
                  <a:pt x="5188" y="3235"/>
                  <a:pt x="4886" y="3521"/>
                  <a:pt x="4519" y="3521"/>
                </a:cubicBezTo>
                <a:close/>
                <a:moveTo>
                  <a:pt x="5187" y="2769"/>
                </a:moveTo>
                <a:lnTo>
                  <a:pt x="3851" y="2769"/>
                </a:lnTo>
                <a:lnTo>
                  <a:pt x="4519" y="1227"/>
                </a:lnTo>
                <a:lnTo>
                  <a:pt x="5187" y="2769"/>
                </a:lnTo>
                <a:close/>
                <a:moveTo>
                  <a:pt x="5310" y="2786"/>
                </a:moveTo>
                <a:lnTo>
                  <a:pt x="4567" y="1072"/>
                </a:lnTo>
                <a:cubicBezTo>
                  <a:pt x="4559" y="1053"/>
                  <a:pt x="4540" y="1041"/>
                  <a:pt x="4519" y="1041"/>
                </a:cubicBezTo>
                <a:lnTo>
                  <a:pt x="2929" y="1041"/>
                </a:lnTo>
                <a:lnTo>
                  <a:pt x="2929" y="1146"/>
                </a:lnTo>
                <a:lnTo>
                  <a:pt x="4438" y="1146"/>
                </a:lnTo>
                <a:lnTo>
                  <a:pt x="3728" y="2786"/>
                </a:lnTo>
                <a:cubicBezTo>
                  <a:pt x="3719" y="2795"/>
                  <a:pt x="3714" y="2808"/>
                  <a:pt x="3714" y="2822"/>
                </a:cubicBezTo>
                <a:lnTo>
                  <a:pt x="3714" y="2829"/>
                </a:lnTo>
                <a:cubicBezTo>
                  <a:pt x="3714" y="2830"/>
                  <a:pt x="3714" y="2830"/>
                  <a:pt x="3714" y="2831"/>
                </a:cubicBezTo>
                <a:cubicBezTo>
                  <a:pt x="3719" y="3271"/>
                  <a:pt x="4078" y="3626"/>
                  <a:pt x="4519" y="3626"/>
                </a:cubicBezTo>
                <a:cubicBezTo>
                  <a:pt x="4959" y="3626"/>
                  <a:pt x="5318" y="3271"/>
                  <a:pt x="5324" y="2831"/>
                </a:cubicBezTo>
                <a:cubicBezTo>
                  <a:pt x="5324" y="2830"/>
                  <a:pt x="5324" y="2830"/>
                  <a:pt x="5324" y="2829"/>
                </a:cubicBezTo>
                <a:lnTo>
                  <a:pt x="5324" y="2822"/>
                </a:lnTo>
                <a:cubicBezTo>
                  <a:pt x="5324" y="2808"/>
                  <a:pt x="5318" y="2795"/>
                  <a:pt x="5310" y="2786"/>
                </a:cubicBezTo>
                <a:close/>
                <a:moveTo>
                  <a:pt x="1511" y="4899"/>
                </a:moveTo>
                <a:lnTo>
                  <a:pt x="3813" y="4899"/>
                </a:lnTo>
                <a:lnTo>
                  <a:pt x="3813" y="4793"/>
                </a:lnTo>
                <a:lnTo>
                  <a:pt x="1511" y="4793"/>
                </a:lnTo>
                <a:lnTo>
                  <a:pt x="1511" y="4899"/>
                </a:lnTo>
                <a:close/>
                <a:moveTo>
                  <a:pt x="805" y="3521"/>
                </a:moveTo>
                <a:cubicBezTo>
                  <a:pt x="437" y="3521"/>
                  <a:pt x="136" y="3236"/>
                  <a:pt x="109" y="2875"/>
                </a:cubicBezTo>
                <a:lnTo>
                  <a:pt x="1501" y="2875"/>
                </a:lnTo>
                <a:cubicBezTo>
                  <a:pt x="1474" y="3236"/>
                  <a:pt x="1172" y="3521"/>
                  <a:pt x="805" y="3521"/>
                </a:cubicBezTo>
                <a:close/>
                <a:moveTo>
                  <a:pt x="805" y="1227"/>
                </a:moveTo>
                <a:lnTo>
                  <a:pt x="1473" y="2769"/>
                </a:lnTo>
                <a:lnTo>
                  <a:pt x="136" y="2769"/>
                </a:lnTo>
                <a:lnTo>
                  <a:pt x="805" y="1227"/>
                </a:lnTo>
                <a:close/>
                <a:moveTo>
                  <a:pt x="2388" y="1041"/>
                </a:moveTo>
                <a:lnTo>
                  <a:pt x="805" y="1041"/>
                </a:lnTo>
                <a:cubicBezTo>
                  <a:pt x="784" y="1041"/>
                  <a:pt x="764" y="1054"/>
                  <a:pt x="756" y="1073"/>
                </a:cubicBezTo>
                <a:lnTo>
                  <a:pt x="14" y="2787"/>
                </a:lnTo>
                <a:cubicBezTo>
                  <a:pt x="5" y="2796"/>
                  <a:pt x="0" y="2809"/>
                  <a:pt x="0" y="2822"/>
                </a:cubicBezTo>
                <a:lnTo>
                  <a:pt x="0" y="2830"/>
                </a:lnTo>
                <a:cubicBezTo>
                  <a:pt x="0" y="2830"/>
                  <a:pt x="0" y="2831"/>
                  <a:pt x="0" y="2832"/>
                </a:cubicBezTo>
                <a:cubicBezTo>
                  <a:pt x="5" y="3271"/>
                  <a:pt x="364" y="3627"/>
                  <a:pt x="805" y="3627"/>
                </a:cubicBezTo>
                <a:cubicBezTo>
                  <a:pt x="1245" y="3627"/>
                  <a:pt x="1604" y="3271"/>
                  <a:pt x="1609" y="2832"/>
                </a:cubicBezTo>
                <a:cubicBezTo>
                  <a:pt x="1609" y="2831"/>
                  <a:pt x="1609" y="2830"/>
                  <a:pt x="1609" y="2830"/>
                </a:cubicBezTo>
                <a:lnTo>
                  <a:pt x="1609" y="2822"/>
                </a:lnTo>
                <a:cubicBezTo>
                  <a:pt x="1609" y="2809"/>
                  <a:pt x="1604" y="2796"/>
                  <a:pt x="1596" y="2787"/>
                </a:cubicBezTo>
                <a:lnTo>
                  <a:pt x="885" y="1147"/>
                </a:lnTo>
                <a:lnTo>
                  <a:pt x="2388" y="1147"/>
                </a:lnTo>
                <a:lnTo>
                  <a:pt x="2388" y="1041"/>
                </a:lnTo>
                <a:close/>
                <a:moveTo>
                  <a:pt x="2609" y="4451"/>
                </a:moveTo>
                <a:lnTo>
                  <a:pt x="2715" y="4451"/>
                </a:lnTo>
                <a:lnTo>
                  <a:pt x="2715" y="0"/>
                </a:lnTo>
                <a:lnTo>
                  <a:pt x="2609" y="0"/>
                </a:lnTo>
                <a:lnTo>
                  <a:pt x="2609" y="44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4D2040C-9B4F-4E8B-8FC4-1FE3F28312F0}"/>
              </a:ext>
            </a:extLst>
          </p:cNvPr>
          <p:cNvSpPr/>
          <p:nvPr/>
        </p:nvSpPr>
        <p:spPr>
          <a:xfrm>
            <a:off x="-2" y="0"/>
            <a:ext cx="4567238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3807743" cy="1520825"/>
          </a:xfrm>
        </p:spPr>
        <p:txBody>
          <a:bodyPr/>
          <a:lstStyle/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Izplatīšana, pārdošana un cenu veidošana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7CD62D-F6EF-484D-83DD-B03E2ABF2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DE20525-EF58-4CEC-956E-38B562F2CC80}"/>
              </a:ext>
            </a:extLst>
          </p:cNvPr>
          <p:cNvSpPr txBox="1">
            <a:spLocks/>
          </p:cNvSpPr>
          <p:nvPr/>
        </p:nvSpPr>
        <p:spPr>
          <a:xfrm>
            <a:off x="5325091" y="1406255"/>
            <a:ext cx="5731565" cy="4567238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Kādi būs produkta/pakalpojuma pārdošanas kanāli?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Kādas mārketinga metodes </a:t>
            </a:r>
            <a:b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tiks izmantotas? 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Kāda būs cenu politika un </a:t>
            </a:r>
            <a:b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tās pamatojums?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Kāds būs komunikācijas plāns? 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Cita svarīga informācija par izplatīšanu, pārdošanu un cenu veidošanu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endParaRPr lang="lv-LV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42C2F401-531E-4DC1-B727-1DB620A7F05B}"/>
              </a:ext>
            </a:extLst>
          </p:cNvPr>
          <p:cNvSpPr>
            <a:spLocks noEditPoints="1"/>
          </p:cNvSpPr>
          <p:nvPr/>
        </p:nvSpPr>
        <p:spPr bwMode="auto">
          <a:xfrm>
            <a:off x="1514475" y="4239999"/>
            <a:ext cx="1526204" cy="1517864"/>
          </a:xfrm>
          <a:custGeom>
            <a:avLst/>
            <a:gdLst>
              <a:gd name="T0" fmla="*/ 3812 w 4763"/>
              <a:gd name="T1" fmla="*/ 4657 h 4762"/>
              <a:gd name="T2" fmla="*/ 2966 w 4763"/>
              <a:gd name="T3" fmla="*/ 3811 h 4762"/>
              <a:gd name="T4" fmla="*/ 3812 w 4763"/>
              <a:gd name="T5" fmla="*/ 2966 h 4762"/>
              <a:gd name="T6" fmla="*/ 4657 w 4763"/>
              <a:gd name="T7" fmla="*/ 3811 h 4762"/>
              <a:gd name="T8" fmla="*/ 3812 w 4763"/>
              <a:gd name="T9" fmla="*/ 4657 h 4762"/>
              <a:gd name="T10" fmla="*/ 2942 w 4763"/>
              <a:gd name="T11" fmla="*/ 106 h 4762"/>
              <a:gd name="T12" fmla="*/ 4582 w 4763"/>
              <a:gd name="T13" fmla="*/ 106 h 4762"/>
              <a:gd name="T14" fmla="*/ 0 w 4763"/>
              <a:gd name="T15" fmla="*/ 4687 h 4762"/>
              <a:gd name="T16" fmla="*/ 75 w 4763"/>
              <a:gd name="T17" fmla="*/ 4762 h 4762"/>
              <a:gd name="T18" fmla="*/ 4657 w 4763"/>
              <a:gd name="T19" fmla="*/ 180 h 4762"/>
              <a:gd name="T20" fmla="*/ 4657 w 4763"/>
              <a:gd name="T21" fmla="*/ 1821 h 4762"/>
              <a:gd name="T22" fmla="*/ 4763 w 4763"/>
              <a:gd name="T23" fmla="*/ 1821 h 4762"/>
              <a:gd name="T24" fmla="*/ 4763 w 4763"/>
              <a:gd name="T25" fmla="*/ 0 h 4762"/>
              <a:gd name="T26" fmla="*/ 2942 w 4763"/>
              <a:gd name="T27" fmla="*/ 0 h 4762"/>
              <a:gd name="T28" fmla="*/ 2942 w 4763"/>
              <a:gd name="T29" fmla="*/ 106 h 4762"/>
              <a:gd name="T30" fmla="*/ 960 w 4763"/>
              <a:gd name="T31" fmla="*/ 114 h 4762"/>
              <a:gd name="T32" fmla="*/ 1806 w 4763"/>
              <a:gd name="T33" fmla="*/ 960 h 4762"/>
              <a:gd name="T34" fmla="*/ 960 w 4763"/>
              <a:gd name="T35" fmla="*/ 1805 h 4762"/>
              <a:gd name="T36" fmla="*/ 115 w 4763"/>
              <a:gd name="T37" fmla="*/ 960 h 4762"/>
              <a:gd name="T38" fmla="*/ 960 w 4763"/>
              <a:gd name="T39" fmla="*/ 114 h 4762"/>
              <a:gd name="T40" fmla="*/ 960 w 4763"/>
              <a:gd name="T41" fmla="*/ 1911 h 4762"/>
              <a:gd name="T42" fmla="*/ 1911 w 4763"/>
              <a:gd name="T43" fmla="*/ 960 h 4762"/>
              <a:gd name="T44" fmla="*/ 960 w 4763"/>
              <a:gd name="T45" fmla="*/ 8 h 4762"/>
              <a:gd name="T46" fmla="*/ 9 w 4763"/>
              <a:gd name="T47" fmla="*/ 960 h 4762"/>
              <a:gd name="T48" fmla="*/ 960 w 4763"/>
              <a:gd name="T49" fmla="*/ 1911 h 4762"/>
              <a:gd name="T50" fmla="*/ 3812 w 4763"/>
              <a:gd name="T51" fmla="*/ 2860 h 4762"/>
              <a:gd name="T52" fmla="*/ 2860 w 4763"/>
              <a:gd name="T53" fmla="*/ 3811 h 4762"/>
              <a:gd name="T54" fmla="*/ 3812 w 4763"/>
              <a:gd name="T55" fmla="*/ 4762 h 4762"/>
              <a:gd name="T56" fmla="*/ 4763 w 4763"/>
              <a:gd name="T57" fmla="*/ 3811 h 4762"/>
              <a:gd name="T58" fmla="*/ 3812 w 4763"/>
              <a:gd name="T59" fmla="*/ 2860 h 4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63" h="4762">
                <a:moveTo>
                  <a:pt x="3812" y="4657"/>
                </a:moveTo>
                <a:cubicBezTo>
                  <a:pt x="3346" y="4657"/>
                  <a:pt x="2966" y="4277"/>
                  <a:pt x="2966" y="3811"/>
                </a:cubicBezTo>
                <a:cubicBezTo>
                  <a:pt x="2966" y="3345"/>
                  <a:pt x="3346" y="2966"/>
                  <a:pt x="3812" y="2966"/>
                </a:cubicBezTo>
                <a:cubicBezTo>
                  <a:pt x="4278" y="2966"/>
                  <a:pt x="4657" y="3345"/>
                  <a:pt x="4657" y="3811"/>
                </a:cubicBezTo>
                <a:cubicBezTo>
                  <a:pt x="4657" y="4277"/>
                  <a:pt x="4278" y="4657"/>
                  <a:pt x="3812" y="4657"/>
                </a:cubicBezTo>
                <a:close/>
                <a:moveTo>
                  <a:pt x="2942" y="106"/>
                </a:moveTo>
                <a:lnTo>
                  <a:pt x="4582" y="106"/>
                </a:lnTo>
                <a:lnTo>
                  <a:pt x="0" y="4687"/>
                </a:lnTo>
                <a:lnTo>
                  <a:pt x="75" y="4762"/>
                </a:lnTo>
                <a:lnTo>
                  <a:pt x="4657" y="180"/>
                </a:lnTo>
                <a:lnTo>
                  <a:pt x="4657" y="1821"/>
                </a:lnTo>
                <a:lnTo>
                  <a:pt x="4763" y="1821"/>
                </a:lnTo>
                <a:lnTo>
                  <a:pt x="4763" y="0"/>
                </a:lnTo>
                <a:lnTo>
                  <a:pt x="2942" y="0"/>
                </a:lnTo>
                <a:lnTo>
                  <a:pt x="2942" y="106"/>
                </a:lnTo>
                <a:close/>
                <a:moveTo>
                  <a:pt x="960" y="114"/>
                </a:moveTo>
                <a:cubicBezTo>
                  <a:pt x="1426" y="114"/>
                  <a:pt x="1806" y="493"/>
                  <a:pt x="1806" y="960"/>
                </a:cubicBezTo>
                <a:cubicBezTo>
                  <a:pt x="1806" y="1426"/>
                  <a:pt x="1426" y="1805"/>
                  <a:pt x="960" y="1805"/>
                </a:cubicBezTo>
                <a:cubicBezTo>
                  <a:pt x="494" y="1805"/>
                  <a:pt x="115" y="1426"/>
                  <a:pt x="115" y="960"/>
                </a:cubicBezTo>
                <a:cubicBezTo>
                  <a:pt x="115" y="493"/>
                  <a:pt x="494" y="114"/>
                  <a:pt x="960" y="114"/>
                </a:cubicBezTo>
                <a:close/>
                <a:moveTo>
                  <a:pt x="960" y="1911"/>
                </a:moveTo>
                <a:cubicBezTo>
                  <a:pt x="1485" y="1911"/>
                  <a:pt x="1911" y="1484"/>
                  <a:pt x="1911" y="960"/>
                </a:cubicBezTo>
                <a:cubicBezTo>
                  <a:pt x="1911" y="435"/>
                  <a:pt x="1485" y="8"/>
                  <a:pt x="960" y="8"/>
                </a:cubicBezTo>
                <a:cubicBezTo>
                  <a:pt x="436" y="8"/>
                  <a:pt x="9" y="435"/>
                  <a:pt x="9" y="960"/>
                </a:cubicBezTo>
                <a:cubicBezTo>
                  <a:pt x="9" y="1484"/>
                  <a:pt x="436" y="1911"/>
                  <a:pt x="960" y="1911"/>
                </a:cubicBezTo>
                <a:close/>
                <a:moveTo>
                  <a:pt x="3812" y="2860"/>
                </a:moveTo>
                <a:cubicBezTo>
                  <a:pt x="3287" y="2860"/>
                  <a:pt x="2860" y="3287"/>
                  <a:pt x="2860" y="3811"/>
                </a:cubicBezTo>
                <a:cubicBezTo>
                  <a:pt x="2860" y="4336"/>
                  <a:pt x="3287" y="4762"/>
                  <a:pt x="3812" y="4762"/>
                </a:cubicBezTo>
                <a:cubicBezTo>
                  <a:pt x="4336" y="4762"/>
                  <a:pt x="4763" y="4336"/>
                  <a:pt x="4763" y="3811"/>
                </a:cubicBezTo>
                <a:cubicBezTo>
                  <a:pt x="4763" y="3287"/>
                  <a:pt x="4336" y="2860"/>
                  <a:pt x="3812" y="28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4D2040C-9B4F-4E8B-8FC4-1FE3F28312F0}"/>
              </a:ext>
            </a:extLst>
          </p:cNvPr>
          <p:cNvSpPr/>
          <p:nvPr/>
        </p:nvSpPr>
        <p:spPr>
          <a:xfrm>
            <a:off x="-2" y="0"/>
            <a:ext cx="4567238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3807743" cy="1520825"/>
          </a:xfrm>
        </p:spPr>
        <p:txBody>
          <a:bodyPr/>
          <a:lstStyle/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Pretendenta darbības, biznesa modeļa un finanšu apraksts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7CD62D-F6EF-484D-83DD-B03E2ABF2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C499B5A-2806-485F-BA20-34F1C1307BBE}"/>
              </a:ext>
            </a:extLst>
          </p:cNvPr>
          <p:cNvSpPr txBox="1">
            <a:spLocks/>
          </p:cNvSpPr>
          <p:nvPr/>
        </p:nvSpPr>
        <p:spPr>
          <a:xfrm>
            <a:off x="5318748" y="1406255"/>
            <a:ext cx="6081393" cy="5075508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Īss darbības un esošā biznesa modeļa apraksts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Līdzšinējās darbības rezultātu raksturojums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Plānotā biznesa modeļa apraksts. Pielikumā jāpievieno biznesa plāns, ja ir izstrādāts.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 err="1">
                <a:latin typeface="SEB SansSerif" panose="00000500000000000000" pitchFamily="2" charset="0"/>
                <a:cs typeface="Arial" panose="020B0604020202020204" pitchFamily="34" charset="0"/>
              </a:rPr>
              <a:t>Pamatpieņēmumi</a:t>
            </a: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 finanšu aprēķiniem </a:t>
            </a:r>
            <a:b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(plānotajai naudas plūsmai)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Cita svarīga informācija par biznesa </a:t>
            </a:r>
            <a:b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modeli un finanšu aprēķiniem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endParaRPr lang="lv-LV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8E2816AD-10D2-4E3D-952C-D8C355F0692E}"/>
              </a:ext>
            </a:extLst>
          </p:cNvPr>
          <p:cNvSpPr>
            <a:spLocks noEditPoints="1"/>
          </p:cNvSpPr>
          <p:nvPr/>
        </p:nvSpPr>
        <p:spPr bwMode="auto">
          <a:xfrm>
            <a:off x="1387076" y="4266950"/>
            <a:ext cx="1793081" cy="1488676"/>
          </a:xfrm>
          <a:custGeom>
            <a:avLst/>
            <a:gdLst>
              <a:gd name="T0" fmla="*/ 227 w 5592"/>
              <a:gd name="T1" fmla="*/ 4548 h 4654"/>
              <a:gd name="T2" fmla="*/ 1767 w 5592"/>
              <a:gd name="T3" fmla="*/ 2871 h 4654"/>
              <a:gd name="T4" fmla="*/ 2332 w 5592"/>
              <a:gd name="T5" fmla="*/ 3300 h 4654"/>
              <a:gd name="T6" fmla="*/ 2373 w 5592"/>
              <a:gd name="T7" fmla="*/ 3310 h 4654"/>
              <a:gd name="T8" fmla="*/ 2409 w 5592"/>
              <a:gd name="T9" fmla="*/ 3286 h 4654"/>
              <a:gd name="T10" fmla="*/ 3195 w 5592"/>
              <a:gd name="T11" fmla="*/ 2052 h 4654"/>
              <a:gd name="T12" fmla="*/ 3863 w 5592"/>
              <a:gd name="T13" fmla="*/ 2874 h 4654"/>
              <a:gd name="T14" fmla="*/ 3908 w 5592"/>
              <a:gd name="T15" fmla="*/ 2893 h 4654"/>
              <a:gd name="T16" fmla="*/ 3950 w 5592"/>
              <a:gd name="T17" fmla="*/ 2867 h 4654"/>
              <a:gd name="T18" fmla="*/ 5470 w 5592"/>
              <a:gd name="T19" fmla="*/ 300 h 4654"/>
              <a:gd name="T20" fmla="*/ 5485 w 5592"/>
              <a:gd name="T21" fmla="*/ 4548 h 4654"/>
              <a:gd name="T22" fmla="*/ 227 w 5592"/>
              <a:gd name="T23" fmla="*/ 4548 h 4654"/>
              <a:gd name="T24" fmla="*/ 0 w 5592"/>
              <a:gd name="T25" fmla="*/ 106 h 4654"/>
              <a:gd name="T26" fmla="*/ 3604 w 5592"/>
              <a:gd name="T27" fmla="*/ 106 h 4654"/>
              <a:gd name="T28" fmla="*/ 3604 w 5592"/>
              <a:gd name="T29" fmla="*/ 0 h 4654"/>
              <a:gd name="T30" fmla="*/ 0 w 5592"/>
              <a:gd name="T31" fmla="*/ 0 h 4654"/>
              <a:gd name="T32" fmla="*/ 0 w 5592"/>
              <a:gd name="T33" fmla="*/ 106 h 4654"/>
              <a:gd name="T34" fmla="*/ 0 w 5592"/>
              <a:gd name="T35" fmla="*/ 1081 h 4654"/>
              <a:gd name="T36" fmla="*/ 2717 w 5592"/>
              <a:gd name="T37" fmla="*/ 1081 h 4654"/>
              <a:gd name="T38" fmla="*/ 2717 w 5592"/>
              <a:gd name="T39" fmla="*/ 975 h 4654"/>
              <a:gd name="T40" fmla="*/ 0 w 5592"/>
              <a:gd name="T41" fmla="*/ 975 h 4654"/>
              <a:gd name="T42" fmla="*/ 0 w 5592"/>
              <a:gd name="T43" fmla="*/ 1081 h 4654"/>
              <a:gd name="T44" fmla="*/ 0 w 5592"/>
              <a:gd name="T45" fmla="*/ 2026 h 4654"/>
              <a:gd name="T46" fmla="*/ 1761 w 5592"/>
              <a:gd name="T47" fmla="*/ 2026 h 4654"/>
              <a:gd name="T48" fmla="*/ 1761 w 5592"/>
              <a:gd name="T49" fmla="*/ 1920 h 4654"/>
              <a:gd name="T50" fmla="*/ 0 w 5592"/>
              <a:gd name="T51" fmla="*/ 1920 h 4654"/>
              <a:gd name="T52" fmla="*/ 0 w 5592"/>
              <a:gd name="T53" fmla="*/ 2026 h 4654"/>
              <a:gd name="T54" fmla="*/ 5536 w 5592"/>
              <a:gd name="T55" fmla="*/ 56 h 4654"/>
              <a:gd name="T56" fmla="*/ 5476 w 5592"/>
              <a:gd name="T57" fmla="*/ 81 h 4654"/>
              <a:gd name="T58" fmla="*/ 3898 w 5592"/>
              <a:gd name="T59" fmla="*/ 2748 h 4654"/>
              <a:gd name="T60" fmla="*/ 3231 w 5592"/>
              <a:gd name="T61" fmla="*/ 1928 h 4654"/>
              <a:gd name="T62" fmla="*/ 3186 w 5592"/>
              <a:gd name="T63" fmla="*/ 1909 h 4654"/>
              <a:gd name="T64" fmla="*/ 3145 w 5592"/>
              <a:gd name="T65" fmla="*/ 1933 h 4654"/>
              <a:gd name="T66" fmla="*/ 2350 w 5592"/>
              <a:gd name="T67" fmla="*/ 3181 h 4654"/>
              <a:gd name="T68" fmla="*/ 1793 w 5592"/>
              <a:gd name="T69" fmla="*/ 2758 h 4654"/>
              <a:gd name="T70" fmla="*/ 1722 w 5592"/>
              <a:gd name="T71" fmla="*/ 2764 h 4654"/>
              <a:gd name="T72" fmla="*/ 68 w 5592"/>
              <a:gd name="T73" fmla="*/ 4565 h 4654"/>
              <a:gd name="T74" fmla="*/ 58 w 5592"/>
              <a:gd name="T75" fmla="*/ 4622 h 4654"/>
              <a:gd name="T76" fmla="*/ 107 w 5592"/>
              <a:gd name="T77" fmla="*/ 4654 h 4654"/>
              <a:gd name="T78" fmla="*/ 5539 w 5592"/>
              <a:gd name="T79" fmla="*/ 4654 h 4654"/>
              <a:gd name="T80" fmla="*/ 5576 w 5592"/>
              <a:gd name="T81" fmla="*/ 4638 h 4654"/>
              <a:gd name="T82" fmla="*/ 5591 w 5592"/>
              <a:gd name="T83" fmla="*/ 4601 h 4654"/>
              <a:gd name="T84" fmla="*/ 5575 w 5592"/>
              <a:gd name="T85" fmla="*/ 107 h 4654"/>
              <a:gd name="T86" fmla="*/ 5536 w 5592"/>
              <a:gd name="T87" fmla="*/ 56 h 4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92" h="4654">
                <a:moveTo>
                  <a:pt x="227" y="4548"/>
                </a:moveTo>
                <a:lnTo>
                  <a:pt x="1767" y="2871"/>
                </a:lnTo>
                <a:lnTo>
                  <a:pt x="2332" y="3300"/>
                </a:lnTo>
                <a:cubicBezTo>
                  <a:pt x="2344" y="3309"/>
                  <a:pt x="2359" y="3312"/>
                  <a:pt x="2373" y="3310"/>
                </a:cubicBezTo>
                <a:cubicBezTo>
                  <a:pt x="2388" y="3307"/>
                  <a:pt x="2401" y="3299"/>
                  <a:pt x="2409" y="3286"/>
                </a:cubicBezTo>
                <a:lnTo>
                  <a:pt x="3195" y="2052"/>
                </a:lnTo>
                <a:lnTo>
                  <a:pt x="3863" y="2874"/>
                </a:lnTo>
                <a:cubicBezTo>
                  <a:pt x="3874" y="2887"/>
                  <a:pt x="3891" y="2894"/>
                  <a:pt x="3908" y="2893"/>
                </a:cubicBezTo>
                <a:cubicBezTo>
                  <a:pt x="3926" y="2892"/>
                  <a:pt x="3941" y="2882"/>
                  <a:pt x="3950" y="2867"/>
                </a:cubicBezTo>
                <a:lnTo>
                  <a:pt x="5470" y="300"/>
                </a:lnTo>
                <a:lnTo>
                  <a:pt x="5485" y="4548"/>
                </a:lnTo>
                <a:lnTo>
                  <a:pt x="227" y="4548"/>
                </a:lnTo>
                <a:close/>
                <a:moveTo>
                  <a:pt x="0" y="106"/>
                </a:moveTo>
                <a:lnTo>
                  <a:pt x="3604" y="106"/>
                </a:lnTo>
                <a:lnTo>
                  <a:pt x="3604" y="0"/>
                </a:lnTo>
                <a:lnTo>
                  <a:pt x="0" y="0"/>
                </a:lnTo>
                <a:lnTo>
                  <a:pt x="0" y="106"/>
                </a:lnTo>
                <a:close/>
                <a:moveTo>
                  <a:pt x="0" y="1081"/>
                </a:moveTo>
                <a:lnTo>
                  <a:pt x="2717" y="1081"/>
                </a:lnTo>
                <a:lnTo>
                  <a:pt x="2717" y="975"/>
                </a:lnTo>
                <a:lnTo>
                  <a:pt x="0" y="975"/>
                </a:lnTo>
                <a:lnTo>
                  <a:pt x="0" y="1081"/>
                </a:lnTo>
                <a:close/>
                <a:moveTo>
                  <a:pt x="0" y="2026"/>
                </a:moveTo>
                <a:lnTo>
                  <a:pt x="1761" y="2026"/>
                </a:lnTo>
                <a:lnTo>
                  <a:pt x="1761" y="1920"/>
                </a:lnTo>
                <a:lnTo>
                  <a:pt x="0" y="1920"/>
                </a:lnTo>
                <a:lnTo>
                  <a:pt x="0" y="2026"/>
                </a:lnTo>
                <a:close/>
                <a:moveTo>
                  <a:pt x="5536" y="56"/>
                </a:moveTo>
                <a:cubicBezTo>
                  <a:pt x="5513" y="50"/>
                  <a:pt x="5488" y="60"/>
                  <a:pt x="5476" y="81"/>
                </a:cubicBezTo>
                <a:lnTo>
                  <a:pt x="3898" y="2748"/>
                </a:lnTo>
                <a:lnTo>
                  <a:pt x="3231" y="1928"/>
                </a:lnTo>
                <a:cubicBezTo>
                  <a:pt x="3220" y="1915"/>
                  <a:pt x="3204" y="1908"/>
                  <a:pt x="3186" y="1909"/>
                </a:cubicBezTo>
                <a:cubicBezTo>
                  <a:pt x="3170" y="1910"/>
                  <a:pt x="3154" y="1919"/>
                  <a:pt x="3145" y="1933"/>
                </a:cubicBezTo>
                <a:lnTo>
                  <a:pt x="2350" y="3181"/>
                </a:lnTo>
                <a:lnTo>
                  <a:pt x="1793" y="2758"/>
                </a:lnTo>
                <a:cubicBezTo>
                  <a:pt x="1771" y="2741"/>
                  <a:pt x="1740" y="2744"/>
                  <a:pt x="1722" y="2764"/>
                </a:cubicBezTo>
                <a:lnTo>
                  <a:pt x="68" y="4565"/>
                </a:lnTo>
                <a:cubicBezTo>
                  <a:pt x="54" y="4581"/>
                  <a:pt x="50" y="4603"/>
                  <a:pt x="58" y="4622"/>
                </a:cubicBezTo>
                <a:cubicBezTo>
                  <a:pt x="67" y="4641"/>
                  <a:pt x="86" y="4654"/>
                  <a:pt x="107" y="4654"/>
                </a:cubicBezTo>
                <a:lnTo>
                  <a:pt x="5539" y="4654"/>
                </a:lnTo>
                <a:cubicBezTo>
                  <a:pt x="5553" y="4654"/>
                  <a:pt x="5566" y="4648"/>
                  <a:pt x="5576" y="4638"/>
                </a:cubicBezTo>
                <a:cubicBezTo>
                  <a:pt x="5586" y="4628"/>
                  <a:pt x="5592" y="4615"/>
                  <a:pt x="5591" y="4601"/>
                </a:cubicBezTo>
                <a:lnTo>
                  <a:pt x="5575" y="107"/>
                </a:lnTo>
                <a:cubicBezTo>
                  <a:pt x="5575" y="84"/>
                  <a:pt x="5559" y="63"/>
                  <a:pt x="5536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4D2040C-9B4F-4E8B-8FC4-1FE3F28312F0}"/>
              </a:ext>
            </a:extLst>
          </p:cNvPr>
          <p:cNvSpPr/>
          <p:nvPr/>
        </p:nvSpPr>
        <p:spPr>
          <a:xfrm>
            <a:off x="-2" y="0"/>
            <a:ext cx="4567238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3807743" cy="1520825"/>
          </a:xfrm>
        </p:spPr>
        <p:txBody>
          <a:bodyPr/>
          <a:lstStyle/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Finansējuma pieejamība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7CD62D-F6EF-484D-83DD-B03E2ABF2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2AB12-2ACF-499D-BFAB-930C849D7396}"/>
              </a:ext>
            </a:extLst>
          </p:cNvPr>
          <p:cNvSpPr txBox="1">
            <a:spLocks/>
          </p:cNvSpPr>
          <p:nvPr/>
        </p:nvSpPr>
        <p:spPr>
          <a:xfrm>
            <a:off x="5325092" y="1401493"/>
            <a:ext cx="4357624" cy="457200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Vai ir pieejami pašu resursi, vai plānots ņemt aizdevumu?</a:t>
            </a:r>
            <a:endParaRPr lang="en-US" dirty="0">
              <a:latin typeface="SEB SansSerif" panose="00000500000000000000" pitchFamily="2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Kur tiks izlietots grants?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Kāda rīcība plānota gadījumā, ja finansējums netiek piešķirts pilnā apmērā?	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Cita svarīga informācija par finansējuma pieejamību	</a:t>
            </a:r>
          </a:p>
          <a:p>
            <a:pPr>
              <a:buClr>
                <a:schemeClr val="accent3"/>
              </a:buClr>
              <a:buFont typeface="SEB SansSerif" panose="00000500000000000000" pitchFamily="2" charset="0"/>
              <a:buChar char="–"/>
            </a:pPr>
            <a:endParaRPr lang="lv-LV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AA68A99-D601-4853-86D9-E8D5433B0037}"/>
              </a:ext>
            </a:extLst>
          </p:cNvPr>
          <p:cNvSpPr>
            <a:spLocks noEditPoints="1"/>
          </p:cNvSpPr>
          <p:nvPr/>
        </p:nvSpPr>
        <p:spPr bwMode="auto">
          <a:xfrm>
            <a:off x="1395416" y="3989802"/>
            <a:ext cx="1776401" cy="1768061"/>
          </a:xfrm>
          <a:custGeom>
            <a:avLst/>
            <a:gdLst>
              <a:gd name="T0" fmla="*/ 5304 w 5539"/>
              <a:gd name="T1" fmla="*/ 4295 h 5539"/>
              <a:gd name="T2" fmla="*/ 2767 w 5539"/>
              <a:gd name="T3" fmla="*/ 5226 h 5539"/>
              <a:gd name="T4" fmla="*/ 2307 w 5539"/>
              <a:gd name="T5" fmla="*/ 5263 h 5539"/>
              <a:gd name="T6" fmla="*/ 845 w 5539"/>
              <a:gd name="T7" fmla="*/ 4955 h 5539"/>
              <a:gd name="T8" fmla="*/ 845 w 5539"/>
              <a:gd name="T9" fmla="*/ 3053 h 5539"/>
              <a:gd name="T10" fmla="*/ 1415 w 5539"/>
              <a:gd name="T11" fmla="*/ 3053 h 5539"/>
              <a:gd name="T12" fmla="*/ 2740 w 5539"/>
              <a:gd name="T13" fmla="*/ 3573 h 5539"/>
              <a:gd name="T14" fmla="*/ 2967 w 5539"/>
              <a:gd name="T15" fmla="*/ 3795 h 5539"/>
              <a:gd name="T16" fmla="*/ 2967 w 5539"/>
              <a:gd name="T17" fmla="*/ 4112 h 5539"/>
              <a:gd name="T18" fmla="*/ 2442 w 5539"/>
              <a:gd name="T19" fmla="*/ 4333 h 5539"/>
              <a:gd name="T20" fmla="*/ 1534 w 5539"/>
              <a:gd name="T21" fmla="*/ 3977 h 5539"/>
              <a:gd name="T22" fmla="*/ 1496 w 5539"/>
              <a:gd name="T23" fmla="*/ 4075 h 5539"/>
              <a:gd name="T24" fmla="*/ 2403 w 5539"/>
              <a:gd name="T25" fmla="*/ 4431 h 5539"/>
              <a:gd name="T26" fmla="*/ 2593 w 5539"/>
              <a:gd name="T27" fmla="*/ 4468 h 5539"/>
              <a:gd name="T28" fmla="*/ 3064 w 5539"/>
              <a:gd name="T29" fmla="*/ 4153 h 5539"/>
              <a:gd name="T30" fmla="*/ 3103 w 5539"/>
              <a:gd name="T31" fmla="*/ 3913 h 5539"/>
              <a:gd name="T32" fmla="*/ 5236 w 5539"/>
              <a:gd name="T33" fmla="*/ 3913 h 5539"/>
              <a:gd name="T34" fmla="*/ 5433 w 5539"/>
              <a:gd name="T35" fmla="*/ 4110 h 5539"/>
              <a:gd name="T36" fmla="*/ 5304 w 5539"/>
              <a:gd name="T37" fmla="*/ 4295 h 5539"/>
              <a:gd name="T38" fmla="*/ 4388 w 5539"/>
              <a:gd name="T39" fmla="*/ 1786 h 5539"/>
              <a:gd name="T40" fmla="*/ 5098 w 5539"/>
              <a:gd name="T41" fmla="*/ 2496 h 5539"/>
              <a:gd name="T42" fmla="*/ 4388 w 5539"/>
              <a:gd name="T43" fmla="*/ 3207 h 5539"/>
              <a:gd name="T44" fmla="*/ 3677 w 5539"/>
              <a:gd name="T45" fmla="*/ 2496 h 5539"/>
              <a:gd name="T46" fmla="*/ 4388 w 5539"/>
              <a:gd name="T47" fmla="*/ 1786 h 5539"/>
              <a:gd name="T48" fmla="*/ 4388 w 5539"/>
              <a:gd name="T49" fmla="*/ 3312 h 5539"/>
              <a:gd name="T50" fmla="*/ 5204 w 5539"/>
              <a:gd name="T51" fmla="*/ 2496 h 5539"/>
              <a:gd name="T52" fmla="*/ 4388 w 5539"/>
              <a:gd name="T53" fmla="*/ 1680 h 5539"/>
              <a:gd name="T54" fmla="*/ 3571 w 5539"/>
              <a:gd name="T55" fmla="*/ 2496 h 5539"/>
              <a:gd name="T56" fmla="*/ 4388 w 5539"/>
              <a:gd name="T57" fmla="*/ 3312 h 5539"/>
              <a:gd name="T58" fmla="*/ 2770 w 5539"/>
              <a:gd name="T59" fmla="*/ 106 h 5539"/>
              <a:gd name="T60" fmla="*/ 3480 w 5539"/>
              <a:gd name="T61" fmla="*/ 816 h 5539"/>
              <a:gd name="T62" fmla="*/ 2770 w 5539"/>
              <a:gd name="T63" fmla="*/ 1527 h 5539"/>
              <a:gd name="T64" fmla="*/ 2059 w 5539"/>
              <a:gd name="T65" fmla="*/ 816 h 5539"/>
              <a:gd name="T66" fmla="*/ 2770 w 5539"/>
              <a:gd name="T67" fmla="*/ 106 h 5539"/>
              <a:gd name="T68" fmla="*/ 2770 w 5539"/>
              <a:gd name="T69" fmla="*/ 1632 h 5539"/>
              <a:gd name="T70" fmla="*/ 3586 w 5539"/>
              <a:gd name="T71" fmla="*/ 816 h 5539"/>
              <a:gd name="T72" fmla="*/ 2770 w 5539"/>
              <a:gd name="T73" fmla="*/ 0 h 5539"/>
              <a:gd name="T74" fmla="*/ 1953 w 5539"/>
              <a:gd name="T75" fmla="*/ 816 h 5539"/>
              <a:gd name="T76" fmla="*/ 2770 w 5539"/>
              <a:gd name="T77" fmla="*/ 1632 h 5539"/>
              <a:gd name="T78" fmla="*/ 739 w 5539"/>
              <a:gd name="T79" fmla="*/ 5433 h 5539"/>
              <a:gd name="T80" fmla="*/ 106 w 5539"/>
              <a:gd name="T81" fmla="*/ 5433 h 5539"/>
              <a:gd name="T82" fmla="*/ 106 w 5539"/>
              <a:gd name="T83" fmla="*/ 3053 h 5539"/>
              <a:gd name="T84" fmla="*/ 739 w 5539"/>
              <a:gd name="T85" fmla="*/ 3053 h 5539"/>
              <a:gd name="T86" fmla="*/ 739 w 5539"/>
              <a:gd name="T87" fmla="*/ 5433 h 5539"/>
              <a:gd name="T88" fmla="*/ 5236 w 5539"/>
              <a:gd name="T89" fmla="*/ 3807 h 5539"/>
              <a:gd name="T90" fmla="*/ 3084 w 5539"/>
              <a:gd name="T91" fmla="*/ 3807 h 5539"/>
              <a:gd name="T92" fmla="*/ 3065 w 5539"/>
              <a:gd name="T93" fmla="*/ 3754 h 5539"/>
              <a:gd name="T94" fmla="*/ 2779 w 5539"/>
              <a:gd name="T95" fmla="*/ 3475 h 5539"/>
              <a:gd name="T96" fmla="*/ 1444 w 5539"/>
              <a:gd name="T97" fmla="*/ 2951 h 5539"/>
              <a:gd name="T98" fmla="*/ 1425 w 5539"/>
              <a:gd name="T99" fmla="*/ 2947 h 5539"/>
              <a:gd name="T100" fmla="*/ 53 w 5539"/>
              <a:gd name="T101" fmla="*/ 2947 h 5539"/>
              <a:gd name="T102" fmla="*/ 0 w 5539"/>
              <a:gd name="T103" fmla="*/ 3000 h 5539"/>
              <a:gd name="T104" fmla="*/ 0 w 5539"/>
              <a:gd name="T105" fmla="*/ 5486 h 5539"/>
              <a:gd name="T106" fmla="*/ 53 w 5539"/>
              <a:gd name="T107" fmla="*/ 5539 h 5539"/>
              <a:gd name="T108" fmla="*/ 792 w 5539"/>
              <a:gd name="T109" fmla="*/ 5539 h 5539"/>
              <a:gd name="T110" fmla="*/ 845 w 5539"/>
              <a:gd name="T111" fmla="*/ 5486 h 5539"/>
              <a:gd name="T112" fmla="*/ 845 w 5539"/>
              <a:gd name="T113" fmla="*/ 5064 h 5539"/>
              <a:gd name="T114" fmla="*/ 2287 w 5539"/>
              <a:gd name="T115" fmla="*/ 5367 h 5539"/>
              <a:gd name="T116" fmla="*/ 2470 w 5539"/>
              <a:gd name="T117" fmla="*/ 5384 h 5539"/>
              <a:gd name="T118" fmla="*/ 2804 w 5539"/>
              <a:gd name="T119" fmla="*/ 5325 h 5539"/>
              <a:gd name="T120" fmla="*/ 5341 w 5539"/>
              <a:gd name="T121" fmla="*/ 4395 h 5539"/>
              <a:gd name="T122" fmla="*/ 5539 w 5539"/>
              <a:gd name="T123" fmla="*/ 4110 h 5539"/>
              <a:gd name="T124" fmla="*/ 5236 w 5539"/>
              <a:gd name="T125" fmla="*/ 3807 h 5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39" h="5539">
                <a:moveTo>
                  <a:pt x="5304" y="4295"/>
                </a:moveTo>
                <a:lnTo>
                  <a:pt x="2767" y="5226"/>
                </a:lnTo>
                <a:cubicBezTo>
                  <a:pt x="2620" y="5280"/>
                  <a:pt x="2461" y="5293"/>
                  <a:pt x="2307" y="5263"/>
                </a:cubicBezTo>
                <a:lnTo>
                  <a:pt x="845" y="4955"/>
                </a:lnTo>
                <a:lnTo>
                  <a:pt x="845" y="3053"/>
                </a:lnTo>
                <a:lnTo>
                  <a:pt x="1415" y="3053"/>
                </a:lnTo>
                <a:lnTo>
                  <a:pt x="2740" y="3573"/>
                </a:lnTo>
                <a:cubicBezTo>
                  <a:pt x="2843" y="3614"/>
                  <a:pt x="2924" y="3693"/>
                  <a:pt x="2967" y="3795"/>
                </a:cubicBezTo>
                <a:cubicBezTo>
                  <a:pt x="3010" y="3897"/>
                  <a:pt x="3010" y="4010"/>
                  <a:pt x="2967" y="4112"/>
                </a:cubicBezTo>
                <a:cubicBezTo>
                  <a:pt x="2880" y="4317"/>
                  <a:pt x="2649" y="4414"/>
                  <a:pt x="2442" y="4333"/>
                </a:cubicBezTo>
                <a:lnTo>
                  <a:pt x="1534" y="3977"/>
                </a:lnTo>
                <a:lnTo>
                  <a:pt x="1496" y="4075"/>
                </a:lnTo>
                <a:lnTo>
                  <a:pt x="2403" y="4431"/>
                </a:lnTo>
                <a:cubicBezTo>
                  <a:pt x="2466" y="4456"/>
                  <a:pt x="2530" y="4468"/>
                  <a:pt x="2593" y="4468"/>
                </a:cubicBezTo>
                <a:cubicBezTo>
                  <a:pt x="2793" y="4468"/>
                  <a:pt x="2981" y="4350"/>
                  <a:pt x="3064" y="4153"/>
                </a:cubicBezTo>
                <a:cubicBezTo>
                  <a:pt x="3097" y="4076"/>
                  <a:pt x="3110" y="3994"/>
                  <a:pt x="3103" y="3913"/>
                </a:cubicBezTo>
                <a:lnTo>
                  <a:pt x="5236" y="3913"/>
                </a:lnTo>
                <a:cubicBezTo>
                  <a:pt x="5345" y="3913"/>
                  <a:pt x="5433" y="4002"/>
                  <a:pt x="5433" y="4110"/>
                </a:cubicBezTo>
                <a:cubicBezTo>
                  <a:pt x="5433" y="4193"/>
                  <a:pt x="5381" y="4267"/>
                  <a:pt x="5304" y="4295"/>
                </a:cubicBezTo>
                <a:close/>
                <a:moveTo>
                  <a:pt x="4388" y="1786"/>
                </a:moveTo>
                <a:cubicBezTo>
                  <a:pt x="4779" y="1786"/>
                  <a:pt x="5098" y="2104"/>
                  <a:pt x="5098" y="2496"/>
                </a:cubicBezTo>
                <a:cubicBezTo>
                  <a:pt x="5098" y="2888"/>
                  <a:pt x="4779" y="3207"/>
                  <a:pt x="4388" y="3207"/>
                </a:cubicBezTo>
                <a:cubicBezTo>
                  <a:pt x="3996" y="3207"/>
                  <a:pt x="3677" y="2888"/>
                  <a:pt x="3677" y="2496"/>
                </a:cubicBezTo>
                <a:cubicBezTo>
                  <a:pt x="3677" y="2104"/>
                  <a:pt x="3996" y="1786"/>
                  <a:pt x="4388" y="1786"/>
                </a:cubicBezTo>
                <a:close/>
                <a:moveTo>
                  <a:pt x="4388" y="3312"/>
                </a:moveTo>
                <a:cubicBezTo>
                  <a:pt x="4838" y="3312"/>
                  <a:pt x="5204" y="2946"/>
                  <a:pt x="5204" y="2496"/>
                </a:cubicBezTo>
                <a:cubicBezTo>
                  <a:pt x="5204" y="2046"/>
                  <a:pt x="4838" y="1680"/>
                  <a:pt x="4388" y="1680"/>
                </a:cubicBezTo>
                <a:cubicBezTo>
                  <a:pt x="3938" y="1680"/>
                  <a:pt x="3571" y="2046"/>
                  <a:pt x="3571" y="2496"/>
                </a:cubicBezTo>
                <a:cubicBezTo>
                  <a:pt x="3571" y="2946"/>
                  <a:pt x="3938" y="3312"/>
                  <a:pt x="4388" y="3312"/>
                </a:cubicBezTo>
                <a:close/>
                <a:moveTo>
                  <a:pt x="2770" y="106"/>
                </a:moveTo>
                <a:cubicBezTo>
                  <a:pt x="3161" y="106"/>
                  <a:pt x="3480" y="424"/>
                  <a:pt x="3480" y="816"/>
                </a:cubicBezTo>
                <a:cubicBezTo>
                  <a:pt x="3480" y="1208"/>
                  <a:pt x="3161" y="1527"/>
                  <a:pt x="2770" y="1527"/>
                </a:cubicBezTo>
                <a:cubicBezTo>
                  <a:pt x="2378" y="1527"/>
                  <a:pt x="2059" y="1208"/>
                  <a:pt x="2059" y="816"/>
                </a:cubicBezTo>
                <a:cubicBezTo>
                  <a:pt x="2059" y="424"/>
                  <a:pt x="2378" y="106"/>
                  <a:pt x="2770" y="106"/>
                </a:cubicBezTo>
                <a:close/>
                <a:moveTo>
                  <a:pt x="2770" y="1632"/>
                </a:moveTo>
                <a:cubicBezTo>
                  <a:pt x="3220" y="1632"/>
                  <a:pt x="3586" y="1266"/>
                  <a:pt x="3586" y="816"/>
                </a:cubicBezTo>
                <a:cubicBezTo>
                  <a:pt x="3586" y="366"/>
                  <a:pt x="3220" y="0"/>
                  <a:pt x="2770" y="0"/>
                </a:cubicBezTo>
                <a:cubicBezTo>
                  <a:pt x="2320" y="0"/>
                  <a:pt x="1953" y="366"/>
                  <a:pt x="1953" y="816"/>
                </a:cubicBezTo>
                <a:cubicBezTo>
                  <a:pt x="1953" y="1266"/>
                  <a:pt x="2320" y="1632"/>
                  <a:pt x="2770" y="1632"/>
                </a:cubicBezTo>
                <a:close/>
                <a:moveTo>
                  <a:pt x="739" y="5433"/>
                </a:moveTo>
                <a:lnTo>
                  <a:pt x="106" y="5433"/>
                </a:lnTo>
                <a:lnTo>
                  <a:pt x="106" y="3053"/>
                </a:lnTo>
                <a:lnTo>
                  <a:pt x="739" y="3053"/>
                </a:lnTo>
                <a:lnTo>
                  <a:pt x="739" y="5433"/>
                </a:lnTo>
                <a:close/>
                <a:moveTo>
                  <a:pt x="5236" y="3807"/>
                </a:moveTo>
                <a:lnTo>
                  <a:pt x="3084" y="3807"/>
                </a:lnTo>
                <a:cubicBezTo>
                  <a:pt x="3078" y="3789"/>
                  <a:pt x="3072" y="3772"/>
                  <a:pt x="3065" y="3754"/>
                </a:cubicBezTo>
                <a:cubicBezTo>
                  <a:pt x="3010" y="3625"/>
                  <a:pt x="2909" y="3526"/>
                  <a:pt x="2779" y="3475"/>
                </a:cubicBezTo>
                <a:lnTo>
                  <a:pt x="1444" y="2951"/>
                </a:lnTo>
                <a:cubicBezTo>
                  <a:pt x="1438" y="2948"/>
                  <a:pt x="1432" y="2947"/>
                  <a:pt x="1425" y="2947"/>
                </a:cubicBezTo>
                <a:lnTo>
                  <a:pt x="53" y="2947"/>
                </a:lnTo>
                <a:cubicBezTo>
                  <a:pt x="24" y="2947"/>
                  <a:pt x="0" y="2971"/>
                  <a:pt x="0" y="3000"/>
                </a:cubicBezTo>
                <a:lnTo>
                  <a:pt x="0" y="5486"/>
                </a:lnTo>
                <a:cubicBezTo>
                  <a:pt x="0" y="5515"/>
                  <a:pt x="24" y="5539"/>
                  <a:pt x="53" y="5539"/>
                </a:cubicBezTo>
                <a:lnTo>
                  <a:pt x="792" y="5539"/>
                </a:lnTo>
                <a:cubicBezTo>
                  <a:pt x="821" y="5539"/>
                  <a:pt x="845" y="5515"/>
                  <a:pt x="845" y="5486"/>
                </a:cubicBezTo>
                <a:lnTo>
                  <a:pt x="845" y="5064"/>
                </a:lnTo>
                <a:lnTo>
                  <a:pt x="2287" y="5367"/>
                </a:lnTo>
                <a:cubicBezTo>
                  <a:pt x="2347" y="5379"/>
                  <a:pt x="2408" y="5384"/>
                  <a:pt x="2470" y="5384"/>
                </a:cubicBezTo>
                <a:cubicBezTo>
                  <a:pt x="2583" y="5384"/>
                  <a:pt x="2696" y="5364"/>
                  <a:pt x="2804" y="5325"/>
                </a:cubicBezTo>
                <a:lnTo>
                  <a:pt x="5341" y="4395"/>
                </a:lnTo>
                <a:cubicBezTo>
                  <a:pt x="5459" y="4351"/>
                  <a:pt x="5539" y="4237"/>
                  <a:pt x="5539" y="4110"/>
                </a:cubicBezTo>
                <a:cubicBezTo>
                  <a:pt x="5539" y="3943"/>
                  <a:pt x="5403" y="3807"/>
                  <a:pt x="5236" y="38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4D2040C-9B4F-4E8B-8FC4-1FE3F28312F0}"/>
              </a:ext>
            </a:extLst>
          </p:cNvPr>
          <p:cNvSpPr/>
          <p:nvPr/>
        </p:nvSpPr>
        <p:spPr>
          <a:xfrm>
            <a:off x="-2" y="0"/>
            <a:ext cx="4567238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3807743" cy="1520825"/>
          </a:xfrm>
        </p:spPr>
        <p:txBody>
          <a:bodyPr/>
          <a:lstStyle/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Pretendenta komandas apraksts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7CD62D-F6EF-484D-83DD-B03E2ABF2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1D3410-917E-4735-9EDB-DB9A773E0CFB}"/>
              </a:ext>
            </a:extLst>
          </p:cNvPr>
          <p:cNvSpPr txBox="1">
            <a:spLocks/>
          </p:cNvSpPr>
          <p:nvPr/>
        </p:nvSpPr>
        <p:spPr>
          <a:xfrm>
            <a:off x="5325092" y="1401493"/>
            <a:ext cx="5349258" cy="457200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Īss pretendenta </a:t>
            </a:r>
            <a:b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komandas apraksts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Atbildības sfēru sadalījums 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Kompetence un iepriekšēja pieredze ar biznesa ideju realizēšanu 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Pieteikumam pielikumā jāpievieno komandas vadošo personu CV</a:t>
            </a:r>
            <a:b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b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endParaRPr lang="lv-LV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C17E9CE-44A1-4A7A-933B-31A93DAD3CBC}"/>
              </a:ext>
            </a:extLst>
          </p:cNvPr>
          <p:cNvSpPr>
            <a:spLocks noEditPoints="1"/>
          </p:cNvSpPr>
          <p:nvPr/>
        </p:nvSpPr>
        <p:spPr bwMode="auto">
          <a:xfrm>
            <a:off x="1599744" y="3965150"/>
            <a:ext cx="1367746" cy="1788912"/>
          </a:xfrm>
          <a:custGeom>
            <a:avLst/>
            <a:gdLst>
              <a:gd name="T0" fmla="*/ 370 w 4258"/>
              <a:gd name="T1" fmla="*/ 2997 h 5592"/>
              <a:gd name="T2" fmla="*/ 1287 w 4258"/>
              <a:gd name="T3" fmla="*/ 2997 h 5592"/>
              <a:gd name="T4" fmla="*/ 2393 w 4258"/>
              <a:gd name="T5" fmla="*/ 1553 h 5592"/>
              <a:gd name="T6" fmla="*/ 1300 w 4258"/>
              <a:gd name="T7" fmla="*/ 2117 h 5592"/>
              <a:gd name="T8" fmla="*/ 1405 w 4258"/>
              <a:gd name="T9" fmla="*/ 2247 h 5592"/>
              <a:gd name="T10" fmla="*/ 1864 w 4258"/>
              <a:gd name="T11" fmla="*/ 1658 h 5592"/>
              <a:gd name="T12" fmla="*/ 2852 w 4258"/>
              <a:gd name="T13" fmla="*/ 2117 h 5592"/>
              <a:gd name="T14" fmla="*/ 2958 w 4258"/>
              <a:gd name="T15" fmla="*/ 2247 h 5592"/>
              <a:gd name="T16" fmla="*/ 2393 w 4258"/>
              <a:gd name="T17" fmla="*/ 1553 h 5592"/>
              <a:gd name="T18" fmla="*/ 1670 w 4258"/>
              <a:gd name="T19" fmla="*/ 565 h 5592"/>
              <a:gd name="T20" fmla="*/ 2587 w 4258"/>
              <a:gd name="T21" fmla="*/ 565 h 5592"/>
              <a:gd name="T22" fmla="*/ 2129 w 4258"/>
              <a:gd name="T23" fmla="*/ 1129 h 5592"/>
              <a:gd name="T24" fmla="*/ 2129 w 4258"/>
              <a:gd name="T25" fmla="*/ 0 h 5592"/>
              <a:gd name="T26" fmla="*/ 2129 w 4258"/>
              <a:gd name="T27" fmla="*/ 1129 h 5592"/>
              <a:gd name="T28" fmla="*/ 4258 w 4258"/>
              <a:gd name="T29" fmla="*/ 4549 h 5592"/>
              <a:gd name="T30" fmla="*/ 4152 w 4258"/>
              <a:gd name="T31" fmla="*/ 5592 h 5592"/>
              <a:gd name="T32" fmla="*/ 3693 w 4258"/>
              <a:gd name="T33" fmla="*/ 4091 h 5592"/>
              <a:gd name="T34" fmla="*/ 2705 w 4258"/>
              <a:gd name="T35" fmla="*/ 4549 h 5592"/>
              <a:gd name="T36" fmla="*/ 2600 w 4258"/>
              <a:gd name="T37" fmla="*/ 5592 h 5592"/>
              <a:gd name="T38" fmla="*/ 3164 w 4258"/>
              <a:gd name="T39" fmla="*/ 3985 h 5592"/>
              <a:gd name="T40" fmla="*/ 3429 w 4258"/>
              <a:gd name="T41" fmla="*/ 2539 h 5592"/>
              <a:gd name="T42" fmla="*/ 3429 w 4258"/>
              <a:gd name="T43" fmla="*/ 3456 h 5592"/>
              <a:gd name="T44" fmla="*/ 3429 w 4258"/>
              <a:gd name="T45" fmla="*/ 2539 h 5592"/>
              <a:gd name="T46" fmla="*/ 2864 w 4258"/>
              <a:gd name="T47" fmla="*/ 2997 h 5592"/>
              <a:gd name="T48" fmla="*/ 3993 w 4258"/>
              <a:gd name="T49" fmla="*/ 2997 h 5592"/>
              <a:gd name="T50" fmla="*/ 1093 w 4258"/>
              <a:gd name="T51" fmla="*/ 3985 h 5592"/>
              <a:gd name="T52" fmla="*/ 1658 w 4258"/>
              <a:gd name="T53" fmla="*/ 5592 h 5592"/>
              <a:gd name="T54" fmla="*/ 1552 w 4258"/>
              <a:gd name="T55" fmla="*/ 4549 h 5592"/>
              <a:gd name="T56" fmla="*/ 564 w 4258"/>
              <a:gd name="T57" fmla="*/ 4091 h 5592"/>
              <a:gd name="T58" fmla="*/ 105 w 4258"/>
              <a:gd name="T59" fmla="*/ 5592 h 5592"/>
              <a:gd name="T60" fmla="*/ 0 w 4258"/>
              <a:gd name="T61" fmla="*/ 4549 h 5592"/>
              <a:gd name="T62" fmla="*/ 1093 w 4258"/>
              <a:gd name="T63" fmla="*/ 3985 h 5592"/>
              <a:gd name="T64" fmla="*/ 264 w 4258"/>
              <a:gd name="T65" fmla="*/ 2997 h 5592"/>
              <a:gd name="T66" fmla="*/ 1393 w 4258"/>
              <a:gd name="T67" fmla="*/ 2997 h 5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258" h="5592">
                <a:moveTo>
                  <a:pt x="829" y="2539"/>
                </a:moveTo>
                <a:cubicBezTo>
                  <a:pt x="575" y="2539"/>
                  <a:pt x="370" y="2744"/>
                  <a:pt x="370" y="2997"/>
                </a:cubicBezTo>
                <a:cubicBezTo>
                  <a:pt x="370" y="3250"/>
                  <a:pt x="575" y="3456"/>
                  <a:pt x="829" y="3456"/>
                </a:cubicBezTo>
                <a:cubicBezTo>
                  <a:pt x="1082" y="3456"/>
                  <a:pt x="1287" y="3250"/>
                  <a:pt x="1287" y="2997"/>
                </a:cubicBezTo>
                <a:cubicBezTo>
                  <a:pt x="1287" y="2744"/>
                  <a:pt x="1082" y="2539"/>
                  <a:pt x="829" y="2539"/>
                </a:cubicBezTo>
                <a:close/>
                <a:moveTo>
                  <a:pt x="2393" y="1553"/>
                </a:moveTo>
                <a:lnTo>
                  <a:pt x="1864" y="1553"/>
                </a:lnTo>
                <a:cubicBezTo>
                  <a:pt x="1552" y="1553"/>
                  <a:pt x="1300" y="1805"/>
                  <a:pt x="1300" y="2117"/>
                </a:cubicBezTo>
                <a:lnTo>
                  <a:pt x="1300" y="2247"/>
                </a:lnTo>
                <a:lnTo>
                  <a:pt x="1405" y="2247"/>
                </a:lnTo>
                <a:lnTo>
                  <a:pt x="1405" y="2117"/>
                </a:lnTo>
                <a:cubicBezTo>
                  <a:pt x="1405" y="1863"/>
                  <a:pt x="1611" y="1658"/>
                  <a:pt x="1864" y="1658"/>
                </a:cubicBezTo>
                <a:lnTo>
                  <a:pt x="2393" y="1658"/>
                </a:lnTo>
                <a:cubicBezTo>
                  <a:pt x="2647" y="1658"/>
                  <a:pt x="2852" y="1863"/>
                  <a:pt x="2852" y="2117"/>
                </a:cubicBezTo>
                <a:lnTo>
                  <a:pt x="2852" y="2247"/>
                </a:lnTo>
                <a:lnTo>
                  <a:pt x="2958" y="2247"/>
                </a:lnTo>
                <a:lnTo>
                  <a:pt x="2958" y="2117"/>
                </a:lnTo>
                <a:cubicBezTo>
                  <a:pt x="2958" y="1805"/>
                  <a:pt x="2705" y="1553"/>
                  <a:pt x="2393" y="1553"/>
                </a:cubicBezTo>
                <a:close/>
                <a:moveTo>
                  <a:pt x="2129" y="106"/>
                </a:moveTo>
                <a:cubicBezTo>
                  <a:pt x="1875" y="106"/>
                  <a:pt x="1670" y="311"/>
                  <a:pt x="1670" y="565"/>
                </a:cubicBezTo>
                <a:cubicBezTo>
                  <a:pt x="1670" y="818"/>
                  <a:pt x="1875" y="1023"/>
                  <a:pt x="2129" y="1023"/>
                </a:cubicBezTo>
                <a:cubicBezTo>
                  <a:pt x="2382" y="1023"/>
                  <a:pt x="2587" y="818"/>
                  <a:pt x="2587" y="565"/>
                </a:cubicBezTo>
                <a:cubicBezTo>
                  <a:pt x="2587" y="311"/>
                  <a:pt x="2382" y="106"/>
                  <a:pt x="2129" y="106"/>
                </a:cubicBezTo>
                <a:close/>
                <a:moveTo>
                  <a:pt x="2129" y="1129"/>
                </a:moveTo>
                <a:cubicBezTo>
                  <a:pt x="1817" y="1129"/>
                  <a:pt x="1564" y="876"/>
                  <a:pt x="1564" y="565"/>
                </a:cubicBezTo>
                <a:cubicBezTo>
                  <a:pt x="1564" y="253"/>
                  <a:pt x="1817" y="0"/>
                  <a:pt x="2129" y="0"/>
                </a:cubicBezTo>
                <a:cubicBezTo>
                  <a:pt x="2440" y="0"/>
                  <a:pt x="2693" y="253"/>
                  <a:pt x="2693" y="565"/>
                </a:cubicBezTo>
                <a:cubicBezTo>
                  <a:pt x="2693" y="876"/>
                  <a:pt x="2440" y="1129"/>
                  <a:pt x="2129" y="1129"/>
                </a:cubicBezTo>
                <a:close/>
                <a:moveTo>
                  <a:pt x="3693" y="3985"/>
                </a:moveTo>
                <a:cubicBezTo>
                  <a:pt x="4005" y="3985"/>
                  <a:pt x="4258" y="4238"/>
                  <a:pt x="4258" y="4549"/>
                </a:cubicBezTo>
                <a:lnTo>
                  <a:pt x="4258" y="5592"/>
                </a:lnTo>
                <a:lnTo>
                  <a:pt x="4152" y="5592"/>
                </a:lnTo>
                <a:lnTo>
                  <a:pt x="4152" y="4549"/>
                </a:lnTo>
                <a:cubicBezTo>
                  <a:pt x="4152" y="4296"/>
                  <a:pt x="3947" y="4091"/>
                  <a:pt x="3693" y="4091"/>
                </a:cubicBezTo>
                <a:lnTo>
                  <a:pt x="3164" y="4091"/>
                </a:lnTo>
                <a:cubicBezTo>
                  <a:pt x="2911" y="4091"/>
                  <a:pt x="2705" y="4296"/>
                  <a:pt x="2705" y="4549"/>
                </a:cubicBezTo>
                <a:lnTo>
                  <a:pt x="2706" y="5592"/>
                </a:lnTo>
                <a:lnTo>
                  <a:pt x="2600" y="5592"/>
                </a:lnTo>
                <a:lnTo>
                  <a:pt x="2600" y="4549"/>
                </a:lnTo>
                <a:cubicBezTo>
                  <a:pt x="2600" y="4238"/>
                  <a:pt x="2852" y="3985"/>
                  <a:pt x="3164" y="3985"/>
                </a:cubicBezTo>
                <a:lnTo>
                  <a:pt x="3693" y="3985"/>
                </a:lnTo>
                <a:close/>
                <a:moveTo>
                  <a:pt x="3429" y="2539"/>
                </a:moveTo>
                <a:cubicBezTo>
                  <a:pt x="3175" y="2539"/>
                  <a:pt x="2970" y="2744"/>
                  <a:pt x="2970" y="2997"/>
                </a:cubicBezTo>
                <a:cubicBezTo>
                  <a:pt x="2970" y="3250"/>
                  <a:pt x="3175" y="3456"/>
                  <a:pt x="3429" y="3456"/>
                </a:cubicBezTo>
                <a:cubicBezTo>
                  <a:pt x="3682" y="3456"/>
                  <a:pt x="3887" y="3250"/>
                  <a:pt x="3887" y="2997"/>
                </a:cubicBezTo>
                <a:cubicBezTo>
                  <a:pt x="3887" y="2744"/>
                  <a:pt x="3682" y="2539"/>
                  <a:pt x="3429" y="2539"/>
                </a:cubicBezTo>
                <a:close/>
                <a:moveTo>
                  <a:pt x="3429" y="3562"/>
                </a:moveTo>
                <a:cubicBezTo>
                  <a:pt x="3117" y="3562"/>
                  <a:pt x="2864" y="3309"/>
                  <a:pt x="2864" y="2997"/>
                </a:cubicBezTo>
                <a:cubicBezTo>
                  <a:pt x="2864" y="2685"/>
                  <a:pt x="3117" y="2433"/>
                  <a:pt x="3429" y="2433"/>
                </a:cubicBezTo>
                <a:cubicBezTo>
                  <a:pt x="3740" y="2433"/>
                  <a:pt x="3993" y="2685"/>
                  <a:pt x="3993" y="2997"/>
                </a:cubicBezTo>
                <a:cubicBezTo>
                  <a:pt x="3993" y="3309"/>
                  <a:pt x="3740" y="3562"/>
                  <a:pt x="3429" y="3562"/>
                </a:cubicBezTo>
                <a:close/>
                <a:moveTo>
                  <a:pt x="1093" y="3985"/>
                </a:moveTo>
                <a:cubicBezTo>
                  <a:pt x="1405" y="3985"/>
                  <a:pt x="1657" y="4238"/>
                  <a:pt x="1657" y="4549"/>
                </a:cubicBezTo>
                <a:lnTo>
                  <a:pt x="1658" y="5592"/>
                </a:lnTo>
                <a:lnTo>
                  <a:pt x="1552" y="5592"/>
                </a:lnTo>
                <a:lnTo>
                  <a:pt x="1552" y="4549"/>
                </a:lnTo>
                <a:cubicBezTo>
                  <a:pt x="1552" y="4296"/>
                  <a:pt x="1347" y="4091"/>
                  <a:pt x="1093" y="4091"/>
                </a:cubicBezTo>
                <a:lnTo>
                  <a:pt x="564" y="4091"/>
                </a:lnTo>
                <a:cubicBezTo>
                  <a:pt x="311" y="4091"/>
                  <a:pt x="105" y="4296"/>
                  <a:pt x="105" y="4549"/>
                </a:cubicBezTo>
                <a:lnTo>
                  <a:pt x="105" y="5592"/>
                </a:lnTo>
                <a:lnTo>
                  <a:pt x="0" y="5592"/>
                </a:lnTo>
                <a:lnTo>
                  <a:pt x="0" y="4549"/>
                </a:lnTo>
                <a:cubicBezTo>
                  <a:pt x="0" y="4238"/>
                  <a:pt x="252" y="3985"/>
                  <a:pt x="564" y="3985"/>
                </a:cubicBezTo>
                <a:lnTo>
                  <a:pt x="1093" y="3985"/>
                </a:lnTo>
                <a:close/>
                <a:moveTo>
                  <a:pt x="829" y="3562"/>
                </a:moveTo>
                <a:cubicBezTo>
                  <a:pt x="517" y="3562"/>
                  <a:pt x="264" y="3309"/>
                  <a:pt x="264" y="2997"/>
                </a:cubicBezTo>
                <a:cubicBezTo>
                  <a:pt x="264" y="2685"/>
                  <a:pt x="517" y="2433"/>
                  <a:pt x="829" y="2433"/>
                </a:cubicBezTo>
                <a:cubicBezTo>
                  <a:pt x="1140" y="2433"/>
                  <a:pt x="1393" y="2685"/>
                  <a:pt x="1393" y="2997"/>
                </a:cubicBezTo>
                <a:cubicBezTo>
                  <a:pt x="1393" y="3309"/>
                  <a:pt x="1140" y="3562"/>
                  <a:pt x="829" y="35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5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4D2040C-9B4F-4E8B-8FC4-1FE3F28312F0}"/>
              </a:ext>
            </a:extLst>
          </p:cNvPr>
          <p:cNvSpPr/>
          <p:nvPr/>
        </p:nvSpPr>
        <p:spPr>
          <a:xfrm>
            <a:off x="-2" y="0"/>
            <a:ext cx="4567238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3807743" cy="1520825"/>
          </a:xfrm>
        </p:spPr>
        <p:txBody>
          <a:bodyPr/>
          <a:lstStyle/>
          <a:p>
            <a:pPr>
              <a:buClr>
                <a:schemeClr val="accent3"/>
              </a:buClr>
            </a:pPr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Riski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7CD62D-F6EF-484D-83DD-B03E2ABF2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AC33FB-07C0-4376-9F1E-2A23CDB1BFCE}"/>
              </a:ext>
            </a:extLst>
          </p:cNvPr>
          <p:cNvSpPr txBox="1">
            <a:spLocks/>
          </p:cNvSpPr>
          <p:nvPr/>
        </p:nvSpPr>
        <p:spPr>
          <a:xfrm>
            <a:off x="5637226" y="2398545"/>
            <a:ext cx="4170527" cy="225166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lv-LV" sz="3200" dirty="0">
                <a:latin typeface="SEB SansSerif" panose="00000500000000000000" pitchFamily="2" charset="0"/>
                <a:cs typeface="Arial" panose="020B0604020202020204" pitchFamily="34" charset="0"/>
              </a:rPr>
              <a:t>Jānorāda biznesa idejas realizēšanas galvenie riski un to novēršanas risinājumi</a:t>
            </a:r>
          </a:p>
          <a:p>
            <a:pPr marL="0" indent="0">
              <a:buFont typeface="Wingdings" pitchFamily="2" charset="2"/>
              <a:buNone/>
            </a:pPr>
            <a:endParaRPr lang="lv-LV" sz="3200" dirty="0">
              <a:latin typeface="SEB SansSerif" panose="00000500000000000000" pitchFamily="2" charset="0"/>
            </a:endParaRPr>
          </a:p>
          <a:p>
            <a:pPr marL="0" indent="0">
              <a:buFont typeface="Wingdings" pitchFamily="2" charset="2"/>
              <a:buNone/>
            </a:pPr>
            <a:endParaRPr lang="lv-LV" sz="3200" dirty="0">
              <a:latin typeface="SEB SansSerif" panose="00000500000000000000" pitchFamily="2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31F8CEC-4259-4E42-9065-5B8C4819F6A7}"/>
              </a:ext>
            </a:extLst>
          </p:cNvPr>
          <p:cNvSpPr>
            <a:spLocks noEditPoints="1"/>
          </p:cNvSpPr>
          <p:nvPr/>
        </p:nvSpPr>
        <p:spPr bwMode="auto">
          <a:xfrm>
            <a:off x="1503835" y="4202468"/>
            <a:ext cx="1559564" cy="1555395"/>
          </a:xfrm>
          <a:custGeom>
            <a:avLst/>
            <a:gdLst>
              <a:gd name="T0" fmla="*/ 808 w 4871"/>
              <a:gd name="T1" fmla="*/ 2787 h 4874"/>
              <a:gd name="T2" fmla="*/ 281 w 4871"/>
              <a:gd name="T3" fmla="*/ 2368 h 4874"/>
              <a:gd name="T4" fmla="*/ 304 w 4871"/>
              <a:gd name="T5" fmla="*/ 1590 h 4874"/>
              <a:gd name="T6" fmla="*/ 97 w 4871"/>
              <a:gd name="T7" fmla="*/ 1048 h 4874"/>
              <a:gd name="T8" fmla="*/ 418 w 4871"/>
              <a:gd name="T9" fmla="*/ 456 h 4874"/>
              <a:gd name="T10" fmla="*/ 1188 w 4871"/>
              <a:gd name="T11" fmla="*/ 343 h 4874"/>
              <a:gd name="T12" fmla="*/ 1686 w 4871"/>
              <a:gd name="T13" fmla="*/ 45 h 4874"/>
              <a:gd name="T14" fmla="*/ 2325 w 4871"/>
              <a:gd name="T15" fmla="*/ 259 h 4874"/>
              <a:gd name="T16" fmla="*/ 2570 w 4871"/>
              <a:gd name="T17" fmla="*/ 997 h 4874"/>
              <a:gd name="T18" fmla="*/ 2949 w 4871"/>
              <a:gd name="T19" fmla="*/ 1437 h 4874"/>
              <a:gd name="T20" fmla="*/ 2830 w 4871"/>
              <a:gd name="T21" fmla="*/ 1147 h 4874"/>
              <a:gd name="T22" fmla="*/ 2350 w 4871"/>
              <a:gd name="T23" fmla="*/ 795 h 4874"/>
              <a:gd name="T24" fmla="*/ 1976 w 4871"/>
              <a:gd name="T25" fmla="*/ 526 h 4874"/>
              <a:gd name="T26" fmla="*/ 1380 w 4871"/>
              <a:gd name="T27" fmla="*/ 112 h 4874"/>
              <a:gd name="T28" fmla="*/ 950 w 4871"/>
              <a:gd name="T29" fmla="*/ 525 h 4874"/>
              <a:gd name="T30" fmla="*/ 621 w 4871"/>
              <a:gd name="T31" fmla="*/ 845 h 4874"/>
              <a:gd name="T32" fmla="*/ 110 w 4871"/>
              <a:gd name="T33" fmla="*/ 1361 h 4874"/>
              <a:gd name="T34" fmla="*/ 441 w 4871"/>
              <a:gd name="T35" fmla="*/ 1856 h 4874"/>
              <a:gd name="T36" fmla="*/ 700 w 4871"/>
              <a:gd name="T37" fmla="*/ 2236 h 4874"/>
              <a:gd name="T38" fmla="*/ 1119 w 4871"/>
              <a:gd name="T39" fmla="*/ 2829 h 4874"/>
              <a:gd name="T40" fmla="*/ 1138 w 4871"/>
              <a:gd name="T41" fmla="*/ 2942 h 4874"/>
              <a:gd name="T42" fmla="*/ 1939 w 4871"/>
              <a:gd name="T43" fmla="*/ 1472 h 4874"/>
              <a:gd name="T44" fmla="*/ 1480 w 4871"/>
              <a:gd name="T45" fmla="*/ 908 h 4874"/>
              <a:gd name="T46" fmla="*/ 2782 w 4871"/>
              <a:gd name="T47" fmla="*/ 3284 h 4874"/>
              <a:gd name="T48" fmla="*/ 3240 w 4871"/>
              <a:gd name="T49" fmla="*/ 3849 h 4874"/>
              <a:gd name="T50" fmla="*/ 3240 w 4871"/>
              <a:gd name="T51" fmla="*/ 3849 h 4874"/>
              <a:gd name="T52" fmla="*/ 3877 w 4871"/>
              <a:gd name="T53" fmla="*/ 4674 h 4874"/>
              <a:gd name="T54" fmla="*/ 4160 w 4871"/>
              <a:gd name="T55" fmla="*/ 4088 h 4874"/>
              <a:gd name="T56" fmla="*/ 4386 w 4871"/>
              <a:gd name="T57" fmla="*/ 3629 h 4874"/>
              <a:gd name="T58" fmla="*/ 4719 w 4871"/>
              <a:gd name="T59" fmla="*/ 2898 h 4874"/>
              <a:gd name="T60" fmla="*/ 4192 w 4871"/>
              <a:gd name="T61" fmla="*/ 2518 h 4874"/>
              <a:gd name="T62" fmla="*/ 3779 w 4871"/>
              <a:gd name="T63" fmla="*/ 2216 h 4874"/>
              <a:gd name="T64" fmla="*/ 3117 w 4871"/>
              <a:gd name="T65" fmla="*/ 1761 h 4874"/>
              <a:gd name="T66" fmla="*/ 2651 w 4871"/>
              <a:gd name="T67" fmla="*/ 2215 h 4874"/>
              <a:gd name="T68" fmla="*/ 2282 w 4871"/>
              <a:gd name="T69" fmla="*/ 2569 h 4874"/>
              <a:gd name="T70" fmla="*/ 1720 w 4871"/>
              <a:gd name="T71" fmla="*/ 3142 h 4874"/>
              <a:gd name="T72" fmla="*/ 2085 w 4871"/>
              <a:gd name="T73" fmla="*/ 3679 h 4874"/>
              <a:gd name="T74" fmla="*/ 2370 w 4871"/>
              <a:gd name="T75" fmla="*/ 4104 h 4874"/>
              <a:gd name="T76" fmla="*/ 2835 w 4871"/>
              <a:gd name="T77" fmla="*/ 4758 h 4874"/>
              <a:gd name="T78" fmla="*/ 3387 w 4871"/>
              <a:gd name="T79" fmla="*/ 4471 h 4874"/>
              <a:gd name="T80" fmla="*/ 3117 w 4871"/>
              <a:gd name="T81" fmla="*/ 4580 h 4874"/>
              <a:gd name="T82" fmla="*/ 2497 w 4871"/>
              <a:gd name="T83" fmla="*/ 4706 h 4874"/>
              <a:gd name="T84" fmla="*/ 1917 w 4871"/>
              <a:gd name="T85" fmla="*/ 4242 h 4874"/>
              <a:gd name="T86" fmla="*/ 1943 w 4871"/>
              <a:gd name="T87" fmla="*/ 3387 h 4874"/>
              <a:gd name="T88" fmla="*/ 1712 w 4871"/>
              <a:gd name="T89" fmla="*/ 2799 h 4874"/>
              <a:gd name="T90" fmla="*/ 2068 w 4871"/>
              <a:gd name="T91" fmla="*/ 2148 h 4874"/>
              <a:gd name="T92" fmla="*/ 2914 w 4871"/>
              <a:gd name="T93" fmla="*/ 2024 h 4874"/>
              <a:gd name="T94" fmla="*/ 3453 w 4871"/>
              <a:gd name="T95" fmla="*/ 1694 h 4874"/>
              <a:gd name="T96" fmla="*/ 4157 w 4871"/>
              <a:gd name="T97" fmla="*/ 1932 h 4874"/>
              <a:gd name="T98" fmla="*/ 4425 w 4871"/>
              <a:gd name="T99" fmla="*/ 2744 h 4874"/>
              <a:gd name="T100" fmla="*/ 4843 w 4871"/>
              <a:gd name="T101" fmla="*/ 3217 h 4874"/>
              <a:gd name="T102" fmla="*/ 4732 w 4871"/>
              <a:gd name="T103" fmla="*/ 3952 h 4874"/>
              <a:gd name="T104" fmla="*/ 3979 w 4871"/>
              <a:gd name="T105" fmla="*/ 4356 h 4874"/>
              <a:gd name="T106" fmla="*/ 3626 w 4871"/>
              <a:gd name="T107" fmla="*/ 4871 h 4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71" h="4874">
                <a:moveTo>
                  <a:pt x="1138" y="2942"/>
                </a:moveTo>
                <a:cubicBezTo>
                  <a:pt x="1134" y="2942"/>
                  <a:pt x="1129" y="2941"/>
                  <a:pt x="1125" y="2940"/>
                </a:cubicBezTo>
                <a:cubicBezTo>
                  <a:pt x="1026" y="2915"/>
                  <a:pt x="929" y="2880"/>
                  <a:pt x="838" y="2836"/>
                </a:cubicBezTo>
                <a:cubicBezTo>
                  <a:pt x="819" y="2827"/>
                  <a:pt x="808" y="2808"/>
                  <a:pt x="808" y="2787"/>
                </a:cubicBezTo>
                <a:lnTo>
                  <a:pt x="813" y="2472"/>
                </a:lnTo>
                <a:cubicBezTo>
                  <a:pt x="752" y="2430"/>
                  <a:pt x="695" y="2382"/>
                  <a:pt x="643" y="2330"/>
                </a:cubicBezTo>
                <a:lnTo>
                  <a:pt x="334" y="2389"/>
                </a:lnTo>
                <a:cubicBezTo>
                  <a:pt x="314" y="2393"/>
                  <a:pt x="293" y="2385"/>
                  <a:pt x="281" y="2368"/>
                </a:cubicBezTo>
                <a:cubicBezTo>
                  <a:pt x="221" y="2285"/>
                  <a:pt x="170" y="2196"/>
                  <a:pt x="128" y="2103"/>
                </a:cubicBezTo>
                <a:cubicBezTo>
                  <a:pt x="119" y="2084"/>
                  <a:pt x="122" y="2062"/>
                  <a:pt x="136" y="2047"/>
                </a:cubicBezTo>
                <a:lnTo>
                  <a:pt x="342" y="1808"/>
                </a:lnTo>
                <a:cubicBezTo>
                  <a:pt x="322" y="1737"/>
                  <a:pt x="310" y="1664"/>
                  <a:pt x="304" y="1590"/>
                </a:cubicBezTo>
                <a:lnTo>
                  <a:pt x="29" y="1437"/>
                </a:lnTo>
                <a:cubicBezTo>
                  <a:pt x="11" y="1427"/>
                  <a:pt x="0" y="1408"/>
                  <a:pt x="2" y="1387"/>
                </a:cubicBezTo>
                <a:cubicBezTo>
                  <a:pt x="9" y="1285"/>
                  <a:pt x="27" y="1183"/>
                  <a:pt x="54" y="1085"/>
                </a:cubicBezTo>
                <a:cubicBezTo>
                  <a:pt x="60" y="1066"/>
                  <a:pt x="77" y="1051"/>
                  <a:pt x="97" y="1048"/>
                </a:cubicBezTo>
                <a:lnTo>
                  <a:pt x="408" y="997"/>
                </a:lnTo>
                <a:cubicBezTo>
                  <a:pt x="439" y="930"/>
                  <a:pt x="476" y="866"/>
                  <a:pt x="519" y="806"/>
                </a:cubicBezTo>
                <a:lnTo>
                  <a:pt x="407" y="512"/>
                </a:lnTo>
                <a:cubicBezTo>
                  <a:pt x="399" y="492"/>
                  <a:pt x="404" y="471"/>
                  <a:pt x="418" y="456"/>
                </a:cubicBezTo>
                <a:cubicBezTo>
                  <a:pt x="490" y="382"/>
                  <a:pt x="569" y="316"/>
                  <a:pt x="652" y="259"/>
                </a:cubicBezTo>
                <a:cubicBezTo>
                  <a:pt x="669" y="247"/>
                  <a:pt x="692" y="247"/>
                  <a:pt x="709" y="257"/>
                </a:cubicBezTo>
                <a:lnTo>
                  <a:pt x="980" y="419"/>
                </a:lnTo>
                <a:cubicBezTo>
                  <a:pt x="1047" y="387"/>
                  <a:pt x="1116" y="362"/>
                  <a:pt x="1188" y="343"/>
                </a:cubicBezTo>
                <a:lnTo>
                  <a:pt x="1291" y="45"/>
                </a:lnTo>
                <a:cubicBezTo>
                  <a:pt x="1298" y="26"/>
                  <a:pt x="1316" y="12"/>
                  <a:pt x="1336" y="10"/>
                </a:cubicBezTo>
                <a:cubicBezTo>
                  <a:pt x="1437" y="0"/>
                  <a:pt x="1540" y="0"/>
                  <a:pt x="1642" y="10"/>
                </a:cubicBezTo>
                <a:cubicBezTo>
                  <a:pt x="1662" y="12"/>
                  <a:pt x="1680" y="26"/>
                  <a:pt x="1686" y="45"/>
                </a:cubicBezTo>
                <a:lnTo>
                  <a:pt x="1790" y="343"/>
                </a:lnTo>
                <a:cubicBezTo>
                  <a:pt x="1861" y="362"/>
                  <a:pt x="1931" y="387"/>
                  <a:pt x="1998" y="419"/>
                </a:cubicBezTo>
                <a:lnTo>
                  <a:pt x="2269" y="257"/>
                </a:lnTo>
                <a:cubicBezTo>
                  <a:pt x="2286" y="247"/>
                  <a:pt x="2308" y="247"/>
                  <a:pt x="2325" y="259"/>
                </a:cubicBezTo>
                <a:cubicBezTo>
                  <a:pt x="2409" y="316"/>
                  <a:pt x="2488" y="382"/>
                  <a:pt x="2560" y="456"/>
                </a:cubicBezTo>
                <a:cubicBezTo>
                  <a:pt x="2574" y="471"/>
                  <a:pt x="2578" y="492"/>
                  <a:pt x="2571" y="512"/>
                </a:cubicBezTo>
                <a:lnTo>
                  <a:pt x="2459" y="806"/>
                </a:lnTo>
                <a:cubicBezTo>
                  <a:pt x="2502" y="866"/>
                  <a:pt x="2539" y="930"/>
                  <a:pt x="2570" y="997"/>
                </a:cubicBezTo>
                <a:lnTo>
                  <a:pt x="2881" y="1048"/>
                </a:lnTo>
                <a:cubicBezTo>
                  <a:pt x="2901" y="1051"/>
                  <a:pt x="2918" y="1066"/>
                  <a:pt x="2923" y="1085"/>
                </a:cubicBezTo>
                <a:cubicBezTo>
                  <a:pt x="2951" y="1183"/>
                  <a:pt x="2969" y="1285"/>
                  <a:pt x="2976" y="1387"/>
                </a:cubicBezTo>
                <a:cubicBezTo>
                  <a:pt x="2978" y="1408"/>
                  <a:pt x="2967" y="1427"/>
                  <a:pt x="2949" y="1437"/>
                </a:cubicBezTo>
                <a:lnTo>
                  <a:pt x="2649" y="1604"/>
                </a:lnTo>
                <a:lnTo>
                  <a:pt x="2597" y="1512"/>
                </a:lnTo>
                <a:lnTo>
                  <a:pt x="2868" y="1361"/>
                </a:lnTo>
                <a:cubicBezTo>
                  <a:pt x="2861" y="1289"/>
                  <a:pt x="2848" y="1217"/>
                  <a:pt x="2830" y="1147"/>
                </a:cubicBezTo>
                <a:lnTo>
                  <a:pt x="2525" y="1097"/>
                </a:lnTo>
                <a:cubicBezTo>
                  <a:pt x="2507" y="1095"/>
                  <a:pt x="2492" y="1083"/>
                  <a:pt x="2484" y="1066"/>
                </a:cubicBezTo>
                <a:cubicBezTo>
                  <a:pt x="2451" y="988"/>
                  <a:pt x="2408" y="913"/>
                  <a:pt x="2357" y="845"/>
                </a:cubicBezTo>
                <a:cubicBezTo>
                  <a:pt x="2346" y="831"/>
                  <a:pt x="2343" y="812"/>
                  <a:pt x="2350" y="795"/>
                </a:cubicBezTo>
                <a:lnTo>
                  <a:pt x="2460" y="506"/>
                </a:lnTo>
                <a:cubicBezTo>
                  <a:pt x="2408" y="455"/>
                  <a:pt x="2352" y="408"/>
                  <a:pt x="2293" y="366"/>
                </a:cubicBezTo>
                <a:lnTo>
                  <a:pt x="2027" y="525"/>
                </a:lnTo>
                <a:cubicBezTo>
                  <a:pt x="2012" y="534"/>
                  <a:pt x="1993" y="534"/>
                  <a:pt x="1976" y="526"/>
                </a:cubicBezTo>
                <a:cubicBezTo>
                  <a:pt x="1901" y="488"/>
                  <a:pt x="1820" y="459"/>
                  <a:pt x="1737" y="439"/>
                </a:cubicBezTo>
                <a:cubicBezTo>
                  <a:pt x="1720" y="435"/>
                  <a:pt x="1705" y="422"/>
                  <a:pt x="1699" y="405"/>
                </a:cubicBezTo>
                <a:lnTo>
                  <a:pt x="1598" y="112"/>
                </a:lnTo>
                <a:cubicBezTo>
                  <a:pt x="1525" y="107"/>
                  <a:pt x="1452" y="107"/>
                  <a:pt x="1380" y="112"/>
                </a:cubicBezTo>
                <a:lnTo>
                  <a:pt x="1278" y="405"/>
                </a:lnTo>
                <a:cubicBezTo>
                  <a:pt x="1272" y="422"/>
                  <a:pt x="1258" y="435"/>
                  <a:pt x="1240" y="439"/>
                </a:cubicBezTo>
                <a:cubicBezTo>
                  <a:pt x="1158" y="459"/>
                  <a:pt x="1077" y="488"/>
                  <a:pt x="1001" y="526"/>
                </a:cubicBezTo>
                <a:cubicBezTo>
                  <a:pt x="985" y="534"/>
                  <a:pt x="966" y="534"/>
                  <a:pt x="950" y="525"/>
                </a:cubicBezTo>
                <a:lnTo>
                  <a:pt x="684" y="366"/>
                </a:lnTo>
                <a:cubicBezTo>
                  <a:pt x="626" y="407"/>
                  <a:pt x="570" y="454"/>
                  <a:pt x="518" y="506"/>
                </a:cubicBezTo>
                <a:lnTo>
                  <a:pt x="628" y="795"/>
                </a:lnTo>
                <a:cubicBezTo>
                  <a:pt x="634" y="812"/>
                  <a:pt x="632" y="831"/>
                  <a:pt x="621" y="845"/>
                </a:cubicBezTo>
                <a:cubicBezTo>
                  <a:pt x="570" y="913"/>
                  <a:pt x="527" y="988"/>
                  <a:pt x="493" y="1066"/>
                </a:cubicBezTo>
                <a:cubicBezTo>
                  <a:pt x="486" y="1083"/>
                  <a:pt x="471" y="1095"/>
                  <a:pt x="453" y="1097"/>
                </a:cubicBezTo>
                <a:lnTo>
                  <a:pt x="148" y="1147"/>
                </a:lnTo>
                <a:cubicBezTo>
                  <a:pt x="129" y="1217"/>
                  <a:pt x="117" y="1289"/>
                  <a:pt x="110" y="1361"/>
                </a:cubicBezTo>
                <a:lnTo>
                  <a:pt x="380" y="1512"/>
                </a:lnTo>
                <a:cubicBezTo>
                  <a:pt x="396" y="1521"/>
                  <a:pt x="406" y="1537"/>
                  <a:pt x="407" y="1555"/>
                </a:cubicBezTo>
                <a:cubicBezTo>
                  <a:pt x="412" y="1640"/>
                  <a:pt x="427" y="1725"/>
                  <a:pt x="451" y="1806"/>
                </a:cubicBezTo>
                <a:cubicBezTo>
                  <a:pt x="457" y="1823"/>
                  <a:pt x="453" y="1842"/>
                  <a:pt x="441" y="1856"/>
                </a:cubicBezTo>
                <a:lnTo>
                  <a:pt x="238" y="2090"/>
                </a:lnTo>
                <a:cubicBezTo>
                  <a:pt x="270" y="2156"/>
                  <a:pt x="306" y="2219"/>
                  <a:pt x="347" y="2279"/>
                </a:cubicBezTo>
                <a:lnTo>
                  <a:pt x="652" y="2220"/>
                </a:lnTo>
                <a:cubicBezTo>
                  <a:pt x="669" y="2217"/>
                  <a:pt x="688" y="2223"/>
                  <a:pt x="700" y="2236"/>
                </a:cubicBezTo>
                <a:cubicBezTo>
                  <a:pt x="758" y="2298"/>
                  <a:pt x="824" y="2353"/>
                  <a:pt x="895" y="2400"/>
                </a:cubicBezTo>
                <a:cubicBezTo>
                  <a:pt x="910" y="2410"/>
                  <a:pt x="919" y="2426"/>
                  <a:pt x="919" y="2445"/>
                </a:cubicBezTo>
                <a:lnTo>
                  <a:pt x="914" y="2755"/>
                </a:lnTo>
                <a:cubicBezTo>
                  <a:pt x="980" y="2785"/>
                  <a:pt x="1049" y="2810"/>
                  <a:pt x="1119" y="2829"/>
                </a:cubicBezTo>
                <a:lnTo>
                  <a:pt x="1314" y="2589"/>
                </a:lnTo>
                <a:lnTo>
                  <a:pt x="1397" y="2655"/>
                </a:lnTo>
                <a:lnTo>
                  <a:pt x="1179" y="2922"/>
                </a:lnTo>
                <a:cubicBezTo>
                  <a:pt x="1169" y="2935"/>
                  <a:pt x="1154" y="2942"/>
                  <a:pt x="1138" y="2942"/>
                </a:cubicBezTo>
                <a:close/>
                <a:moveTo>
                  <a:pt x="1480" y="1013"/>
                </a:moveTo>
                <a:cubicBezTo>
                  <a:pt x="1227" y="1013"/>
                  <a:pt x="1021" y="1219"/>
                  <a:pt x="1021" y="1472"/>
                </a:cubicBezTo>
                <a:cubicBezTo>
                  <a:pt x="1021" y="1725"/>
                  <a:pt x="1227" y="1931"/>
                  <a:pt x="1480" y="1931"/>
                </a:cubicBezTo>
                <a:cubicBezTo>
                  <a:pt x="1733" y="1931"/>
                  <a:pt x="1939" y="1725"/>
                  <a:pt x="1939" y="1472"/>
                </a:cubicBezTo>
                <a:cubicBezTo>
                  <a:pt x="1939" y="1219"/>
                  <a:pt x="1733" y="1013"/>
                  <a:pt x="1480" y="1013"/>
                </a:cubicBezTo>
                <a:close/>
                <a:moveTo>
                  <a:pt x="1480" y="2037"/>
                </a:moveTo>
                <a:cubicBezTo>
                  <a:pt x="1168" y="2037"/>
                  <a:pt x="916" y="1784"/>
                  <a:pt x="916" y="1472"/>
                </a:cubicBezTo>
                <a:cubicBezTo>
                  <a:pt x="916" y="1160"/>
                  <a:pt x="1168" y="908"/>
                  <a:pt x="1480" y="908"/>
                </a:cubicBezTo>
                <a:cubicBezTo>
                  <a:pt x="1792" y="908"/>
                  <a:pt x="2044" y="1160"/>
                  <a:pt x="2044" y="1472"/>
                </a:cubicBezTo>
                <a:cubicBezTo>
                  <a:pt x="2044" y="1784"/>
                  <a:pt x="1792" y="2037"/>
                  <a:pt x="1480" y="2037"/>
                </a:cubicBezTo>
                <a:close/>
                <a:moveTo>
                  <a:pt x="3240" y="2826"/>
                </a:moveTo>
                <a:cubicBezTo>
                  <a:pt x="2987" y="2826"/>
                  <a:pt x="2782" y="3031"/>
                  <a:pt x="2782" y="3284"/>
                </a:cubicBezTo>
                <a:cubicBezTo>
                  <a:pt x="2782" y="3538"/>
                  <a:pt x="2987" y="3743"/>
                  <a:pt x="3240" y="3743"/>
                </a:cubicBezTo>
                <a:cubicBezTo>
                  <a:pt x="3494" y="3743"/>
                  <a:pt x="3699" y="3538"/>
                  <a:pt x="3699" y="3284"/>
                </a:cubicBezTo>
                <a:cubicBezTo>
                  <a:pt x="3699" y="3031"/>
                  <a:pt x="3494" y="2826"/>
                  <a:pt x="3240" y="2826"/>
                </a:cubicBezTo>
                <a:close/>
                <a:moveTo>
                  <a:pt x="3240" y="3849"/>
                </a:moveTo>
                <a:cubicBezTo>
                  <a:pt x="2929" y="3849"/>
                  <a:pt x="2676" y="3596"/>
                  <a:pt x="2676" y="3284"/>
                </a:cubicBezTo>
                <a:cubicBezTo>
                  <a:pt x="2676" y="2973"/>
                  <a:pt x="2929" y="2720"/>
                  <a:pt x="3240" y="2720"/>
                </a:cubicBezTo>
                <a:cubicBezTo>
                  <a:pt x="3552" y="2720"/>
                  <a:pt x="3805" y="2973"/>
                  <a:pt x="3805" y="3284"/>
                </a:cubicBezTo>
                <a:cubicBezTo>
                  <a:pt x="3805" y="3596"/>
                  <a:pt x="3552" y="3849"/>
                  <a:pt x="3240" y="3849"/>
                </a:cubicBezTo>
                <a:close/>
                <a:moveTo>
                  <a:pt x="3387" y="4471"/>
                </a:moveTo>
                <a:cubicBezTo>
                  <a:pt x="3403" y="4471"/>
                  <a:pt x="3418" y="4478"/>
                  <a:pt x="3428" y="4491"/>
                </a:cubicBezTo>
                <a:lnTo>
                  <a:pt x="3646" y="4758"/>
                </a:lnTo>
                <a:cubicBezTo>
                  <a:pt x="3725" y="4736"/>
                  <a:pt x="3803" y="4708"/>
                  <a:pt x="3877" y="4674"/>
                </a:cubicBezTo>
                <a:lnTo>
                  <a:pt x="3872" y="4329"/>
                </a:lnTo>
                <a:cubicBezTo>
                  <a:pt x="3872" y="4311"/>
                  <a:pt x="3881" y="4294"/>
                  <a:pt x="3896" y="4284"/>
                </a:cubicBezTo>
                <a:cubicBezTo>
                  <a:pt x="3974" y="4233"/>
                  <a:pt x="4047" y="4172"/>
                  <a:pt x="4111" y="4104"/>
                </a:cubicBezTo>
                <a:cubicBezTo>
                  <a:pt x="4124" y="4091"/>
                  <a:pt x="4142" y="4085"/>
                  <a:pt x="4160" y="4088"/>
                </a:cubicBezTo>
                <a:lnTo>
                  <a:pt x="4498" y="4153"/>
                </a:lnTo>
                <a:cubicBezTo>
                  <a:pt x="4544" y="4085"/>
                  <a:pt x="4586" y="4013"/>
                  <a:pt x="4621" y="3939"/>
                </a:cubicBezTo>
                <a:lnTo>
                  <a:pt x="4396" y="3679"/>
                </a:lnTo>
                <a:cubicBezTo>
                  <a:pt x="4385" y="3665"/>
                  <a:pt x="4381" y="3646"/>
                  <a:pt x="4386" y="3629"/>
                </a:cubicBezTo>
                <a:cubicBezTo>
                  <a:pt x="4413" y="3539"/>
                  <a:pt x="4429" y="3446"/>
                  <a:pt x="4434" y="3352"/>
                </a:cubicBezTo>
                <a:cubicBezTo>
                  <a:pt x="4435" y="3334"/>
                  <a:pt x="4446" y="3318"/>
                  <a:pt x="4461" y="3309"/>
                </a:cubicBezTo>
                <a:lnTo>
                  <a:pt x="4761" y="3142"/>
                </a:lnTo>
                <a:cubicBezTo>
                  <a:pt x="4754" y="3059"/>
                  <a:pt x="4740" y="2978"/>
                  <a:pt x="4719" y="2898"/>
                </a:cubicBezTo>
                <a:lnTo>
                  <a:pt x="4380" y="2844"/>
                </a:lnTo>
                <a:cubicBezTo>
                  <a:pt x="4362" y="2841"/>
                  <a:pt x="4347" y="2829"/>
                  <a:pt x="4339" y="2812"/>
                </a:cubicBezTo>
                <a:cubicBezTo>
                  <a:pt x="4302" y="2726"/>
                  <a:pt x="4255" y="2644"/>
                  <a:pt x="4199" y="2569"/>
                </a:cubicBezTo>
                <a:cubicBezTo>
                  <a:pt x="4188" y="2554"/>
                  <a:pt x="4185" y="2535"/>
                  <a:pt x="4192" y="2518"/>
                </a:cubicBezTo>
                <a:lnTo>
                  <a:pt x="4314" y="2197"/>
                </a:lnTo>
                <a:cubicBezTo>
                  <a:pt x="4255" y="2139"/>
                  <a:pt x="4192" y="2086"/>
                  <a:pt x="4125" y="2038"/>
                </a:cubicBezTo>
                <a:lnTo>
                  <a:pt x="3830" y="2215"/>
                </a:lnTo>
                <a:cubicBezTo>
                  <a:pt x="3814" y="2224"/>
                  <a:pt x="3795" y="2225"/>
                  <a:pt x="3779" y="2216"/>
                </a:cubicBezTo>
                <a:cubicBezTo>
                  <a:pt x="3695" y="2174"/>
                  <a:pt x="3606" y="2142"/>
                  <a:pt x="3515" y="2120"/>
                </a:cubicBezTo>
                <a:cubicBezTo>
                  <a:pt x="3497" y="2116"/>
                  <a:pt x="3483" y="2103"/>
                  <a:pt x="3477" y="2086"/>
                </a:cubicBezTo>
                <a:lnTo>
                  <a:pt x="3364" y="1761"/>
                </a:lnTo>
                <a:cubicBezTo>
                  <a:pt x="3282" y="1755"/>
                  <a:pt x="3199" y="1755"/>
                  <a:pt x="3117" y="1761"/>
                </a:cubicBezTo>
                <a:lnTo>
                  <a:pt x="3004" y="2086"/>
                </a:lnTo>
                <a:cubicBezTo>
                  <a:pt x="2998" y="2103"/>
                  <a:pt x="2984" y="2116"/>
                  <a:pt x="2966" y="2120"/>
                </a:cubicBezTo>
                <a:cubicBezTo>
                  <a:pt x="2875" y="2142"/>
                  <a:pt x="2786" y="2174"/>
                  <a:pt x="2702" y="2216"/>
                </a:cubicBezTo>
                <a:cubicBezTo>
                  <a:pt x="2686" y="2225"/>
                  <a:pt x="2667" y="2224"/>
                  <a:pt x="2651" y="2215"/>
                </a:cubicBezTo>
                <a:lnTo>
                  <a:pt x="2356" y="2038"/>
                </a:lnTo>
                <a:cubicBezTo>
                  <a:pt x="2289" y="2086"/>
                  <a:pt x="2226" y="2139"/>
                  <a:pt x="2167" y="2197"/>
                </a:cubicBezTo>
                <a:lnTo>
                  <a:pt x="2289" y="2518"/>
                </a:lnTo>
                <a:cubicBezTo>
                  <a:pt x="2296" y="2535"/>
                  <a:pt x="2293" y="2554"/>
                  <a:pt x="2282" y="2569"/>
                </a:cubicBezTo>
                <a:cubicBezTo>
                  <a:pt x="2226" y="2644"/>
                  <a:pt x="2179" y="2726"/>
                  <a:pt x="2142" y="2812"/>
                </a:cubicBezTo>
                <a:cubicBezTo>
                  <a:pt x="2134" y="2829"/>
                  <a:pt x="2119" y="2841"/>
                  <a:pt x="2101" y="2844"/>
                </a:cubicBezTo>
                <a:lnTo>
                  <a:pt x="1762" y="2898"/>
                </a:lnTo>
                <a:cubicBezTo>
                  <a:pt x="1741" y="2978"/>
                  <a:pt x="1727" y="3059"/>
                  <a:pt x="1720" y="3142"/>
                </a:cubicBezTo>
                <a:lnTo>
                  <a:pt x="2020" y="3309"/>
                </a:lnTo>
                <a:cubicBezTo>
                  <a:pt x="2035" y="3318"/>
                  <a:pt x="2046" y="3334"/>
                  <a:pt x="2047" y="3352"/>
                </a:cubicBezTo>
                <a:cubicBezTo>
                  <a:pt x="2052" y="3446"/>
                  <a:pt x="2068" y="3539"/>
                  <a:pt x="2095" y="3629"/>
                </a:cubicBezTo>
                <a:cubicBezTo>
                  <a:pt x="2101" y="3646"/>
                  <a:pt x="2097" y="3665"/>
                  <a:pt x="2085" y="3679"/>
                </a:cubicBezTo>
                <a:lnTo>
                  <a:pt x="1860" y="3939"/>
                </a:lnTo>
                <a:cubicBezTo>
                  <a:pt x="1895" y="4013"/>
                  <a:pt x="1937" y="4085"/>
                  <a:pt x="1984" y="4153"/>
                </a:cubicBezTo>
                <a:lnTo>
                  <a:pt x="2321" y="4088"/>
                </a:lnTo>
                <a:cubicBezTo>
                  <a:pt x="2339" y="4085"/>
                  <a:pt x="2357" y="4090"/>
                  <a:pt x="2370" y="4104"/>
                </a:cubicBezTo>
                <a:cubicBezTo>
                  <a:pt x="2434" y="4172"/>
                  <a:pt x="2507" y="4233"/>
                  <a:pt x="2585" y="4284"/>
                </a:cubicBezTo>
                <a:cubicBezTo>
                  <a:pt x="2600" y="4294"/>
                  <a:pt x="2609" y="4311"/>
                  <a:pt x="2609" y="4329"/>
                </a:cubicBezTo>
                <a:lnTo>
                  <a:pt x="2604" y="4674"/>
                </a:lnTo>
                <a:cubicBezTo>
                  <a:pt x="2678" y="4708"/>
                  <a:pt x="2756" y="4736"/>
                  <a:pt x="2835" y="4758"/>
                </a:cubicBezTo>
                <a:lnTo>
                  <a:pt x="3053" y="4491"/>
                </a:lnTo>
                <a:cubicBezTo>
                  <a:pt x="3064" y="4477"/>
                  <a:pt x="3082" y="4469"/>
                  <a:pt x="3100" y="4472"/>
                </a:cubicBezTo>
                <a:cubicBezTo>
                  <a:pt x="3197" y="4483"/>
                  <a:pt x="3284" y="4483"/>
                  <a:pt x="3381" y="4472"/>
                </a:cubicBezTo>
                <a:cubicBezTo>
                  <a:pt x="3383" y="4471"/>
                  <a:pt x="3385" y="4471"/>
                  <a:pt x="3387" y="4471"/>
                </a:cubicBezTo>
                <a:close/>
                <a:moveTo>
                  <a:pt x="3626" y="4871"/>
                </a:moveTo>
                <a:cubicBezTo>
                  <a:pt x="3610" y="4871"/>
                  <a:pt x="3595" y="4864"/>
                  <a:pt x="3585" y="4851"/>
                </a:cubicBezTo>
                <a:lnTo>
                  <a:pt x="3364" y="4580"/>
                </a:lnTo>
                <a:cubicBezTo>
                  <a:pt x="3280" y="4588"/>
                  <a:pt x="3201" y="4588"/>
                  <a:pt x="3117" y="4580"/>
                </a:cubicBezTo>
                <a:lnTo>
                  <a:pt x="2896" y="4851"/>
                </a:lnTo>
                <a:cubicBezTo>
                  <a:pt x="2883" y="4867"/>
                  <a:pt x="2862" y="4874"/>
                  <a:pt x="2842" y="4869"/>
                </a:cubicBezTo>
                <a:cubicBezTo>
                  <a:pt x="2733" y="4842"/>
                  <a:pt x="2627" y="4803"/>
                  <a:pt x="2527" y="4754"/>
                </a:cubicBezTo>
                <a:cubicBezTo>
                  <a:pt x="2509" y="4745"/>
                  <a:pt x="2497" y="4727"/>
                  <a:pt x="2497" y="4706"/>
                </a:cubicBezTo>
                <a:lnTo>
                  <a:pt x="2502" y="4356"/>
                </a:lnTo>
                <a:cubicBezTo>
                  <a:pt x="2435" y="4310"/>
                  <a:pt x="2371" y="4256"/>
                  <a:pt x="2313" y="4197"/>
                </a:cubicBezTo>
                <a:lnTo>
                  <a:pt x="1970" y="4263"/>
                </a:lnTo>
                <a:cubicBezTo>
                  <a:pt x="1950" y="4267"/>
                  <a:pt x="1929" y="4259"/>
                  <a:pt x="1917" y="4242"/>
                </a:cubicBezTo>
                <a:cubicBezTo>
                  <a:pt x="1852" y="4152"/>
                  <a:pt x="1795" y="4054"/>
                  <a:pt x="1749" y="3952"/>
                </a:cubicBezTo>
                <a:cubicBezTo>
                  <a:pt x="1741" y="3933"/>
                  <a:pt x="1744" y="3911"/>
                  <a:pt x="1758" y="3896"/>
                </a:cubicBezTo>
                <a:lnTo>
                  <a:pt x="1986" y="3631"/>
                </a:lnTo>
                <a:cubicBezTo>
                  <a:pt x="1964" y="3552"/>
                  <a:pt x="1950" y="3470"/>
                  <a:pt x="1943" y="3387"/>
                </a:cubicBezTo>
                <a:lnTo>
                  <a:pt x="1638" y="3217"/>
                </a:lnTo>
                <a:cubicBezTo>
                  <a:pt x="1620" y="3207"/>
                  <a:pt x="1610" y="3188"/>
                  <a:pt x="1611" y="3168"/>
                </a:cubicBezTo>
                <a:cubicBezTo>
                  <a:pt x="1619" y="3056"/>
                  <a:pt x="1639" y="2944"/>
                  <a:pt x="1669" y="2837"/>
                </a:cubicBezTo>
                <a:cubicBezTo>
                  <a:pt x="1675" y="2817"/>
                  <a:pt x="1691" y="2803"/>
                  <a:pt x="1712" y="2799"/>
                </a:cubicBezTo>
                <a:lnTo>
                  <a:pt x="2056" y="2744"/>
                </a:lnTo>
                <a:cubicBezTo>
                  <a:pt x="2091" y="2668"/>
                  <a:pt x="2132" y="2596"/>
                  <a:pt x="2180" y="2529"/>
                </a:cubicBezTo>
                <a:lnTo>
                  <a:pt x="2056" y="2203"/>
                </a:lnTo>
                <a:cubicBezTo>
                  <a:pt x="2049" y="2184"/>
                  <a:pt x="2053" y="2162"/>
                  <a:pt x="2068" y="2148"/>
                </a:cubicBezTo>
                <a:cubicBezTo>
                  <a:pt x="2146" y="2067"/>
                  <a:pt x="2232" y="1994"/>
                  <a:pt x="2324" y="1932"/>
                </a:cubicBezTo>
                <a:cubicBezTo>
                  <a:pt x="2341" y="1920"/>
                  <a:pt x="2363" y="1919"/>
                  <a:pt x="2381" y="1930"/>
                </a:cubicBezTo>
                <a:lnTo>
                  <a:pt x="2681" y="2109"/>
                </a:lnTo>
                <a:cubicBezTo>
                  <a:pt x="2756" y="2074"/>
                  <a:pt x="2834" y="2045"/>
                  <a:pt x="2914" y="2024"/>
                </a:cubicBezTo>
                <a:lnTo>
                  <a:pt x="3028" y="1694"/>
                </a:lnTo>
                <a:cubicBezTo>
                  <a:pt x="3035" y="1675"/>
                  <a:pt x="3053" y="1661"/>
                  <a:pt x="3073" y="1659"/>
                </a:cubicBezTo>
                <a:cubicBezTo>
                  <a:pt x="3184" y="1648"/>
                  <a:pt x="3297" y="1648"/>
                  <a:pt x="3408" y="1659"/>
                </a:cubicBezTo>
                <a:cubicBezTo>
                  <a:pt x="3429" y="1661"/>
                  <a:pt x="3446" y="1675"/>
                  <a:pt x="3453" y="1694"/>
                </a:cubicBezTo>
                <a:lnTo>
                  <a:pt x="3567" y="2024"/>
                </a:lnTo>
                <a:cubicBezTo>
                  <a:pt x="3647" y="2045"/>
                  <a:pt x="3725" y="2074"/>
                  <a:pt x="3800" y="2109"/>
                </a:cubicBezTo>
                <a:lnTo>
                  <a:pt x="4100" y="1930"/>
                </a:lnTo>
                <a:cubicBezTo>
                  <a:pt x="4118" y="1919"/>
                  <a:pt x="4140" y="1920"/>
                  <a:pt x="4157" y="1932"/>
                </a:cubicBezTo>
                <a:cubicBezTo>
                  <a:pt x="4248" y="1994"/>
                  <a:pt x="4335" y="2066"/>
                  <a:pt x="4413" y="2148"/>
                </a:cubicBezTo>
                <a:cubicBezTo>
                  <a:pt x="4428" y="2162"/>
                  <a:pt x="4432" y="2184"/>
                  <a:pt x="4425" y="2203"/>
                </a:cubicBezTo>
                <a:lnTo>
                  <a:pt x="4301" y="2529"/>
                </a:lnTo>
                <a:cubicBezTo>
                  <a:pt x="4349" y="2596"/>
                  <a:pt x="4390" y="2668"/>
                  <a:pt x="4425" y="2744"/>
                </a:cubicBezTo>
                <a:lnTo>
                  <a:pt x="4769" y="2799"/>
                </a:lnTo>
                <a:cubicBezTo>
                  <a:pt x="4790" y="2803"/>
                  <a:pt x="4806" y="2817"/>
                  <a:pt x="4812" y="2837"/>
                </a:cubicBezTo>
                <a:cubicBezTo>
                  <a:pt x="4842" y="2944"/>
                  <a:pt x="4862" y="3056"/>
                  <a:pt x="4870" y="3168"/>
                </a:cubicBezTo>
                <a:cubicBezTo>
                  <a:pt x="4871" y="3188"/>
                  <a:pt x="4861" y="3207"/>
                  <a:pt x="4843" y="3217"/>
                </a:cubicBezTo>
                <a:lnTo>
                  <a:pt x="4538" y="3387"/>
                </a:lnTo>
                <a:cubicBezTo>
                  <a:pt x="4532" y="3470"/>
                  <a:pt x="4517" y="3552"/>
                  <a:pt x="4495" y="3631"/>
                </a:cubicBezTo>
                <a:lnTo>
                  <a:pt x="4724" y="3896"/>
                </a:lnTo>
                <a:cubicBezTo>
                  <a:pt x="4737" y="3911"/>
                  <a:pt x="4740" y="3933"/>
                  <a:pt x="4732" y="3952"/>
                </a:cubicBezTo>
                <a:cubicBezTo>
                  <a:pt x="4686" y="4054"/>
                  <a:pt x="4629" y="4152"/>
                  <a:pt x="4564" y="4242"/>
                </a:cubicBezTo>
                <a:cubicBezTo>
                  <a:pt x="4552" y="4259"/>
                  <a:pt x="4531" y="4267"/>
                  <a:pt x="4511" y="4263"/>
                </a:cubicBezTo>
                <a:lnTo>
                  <a:pt x="4168" y="4197"/>
                </a:lnTo>
                <a:cubicBezTo>
                  <a:pt x="4110" y="4256"/>
                  <a:pt x="4046" y="4310"/>
                  <a:pt x="3979" y="4356"/>
                </a:cubicBezTo>
                <a:lnTo>
                  <a:pt x="3984" y="4706"/>
                </a:lnTo>
                <a:cubicBezTo>
                  <a:pt x="3984" y="4727"/>
                  <a:pt x="3972" y="4745"/>
                  <a:pt x="3954" y="4754"/>
                </a:cubicBezTo>
                <a:cubicBezTo>
                  <a:pt x="3854" y="4803"/>
                  <a:pt x="3748" y="4842"/>
                  <a:pt x="3639" y="4869"/>
                </a:cubicBezTo>
                <a:cubicBezTo>
                  <a:pt x="3635" y="4870"/>
                  <a:pt x="3630" y="4871"/>
                  <a:pt x="3626" y="4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42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4D2040C-9B4F-4E8B-8FC4-1FE3F28312F0}"/>
              </a:ext>
            </a:extLst>
          </p:cNvPr>
          <p:cNvSpPr/>
          <p:nvPr/>
        </p:nvSpPr>
        <p:spPr>
          <a:xfrm>
            <a:off x="-2" y="0"/>
            <a:ext cx="4567238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3807743" cy="1520825"/>
          </a:xfrm>
        </p:spPr>
        <p:txBody>
          <a:bodyPr/>
          <a:lstStyle/>
          <a:p>
            <a:pPr>
              <a:buClr>
                <a:schemeClr val="accent3"/>
              </a:buClr>
            </a:pPr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Cita būtiska informācija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7CD62D-F6EF-484D-83DD-B03E2ABF2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AC33FB-07C0-4376-9F1E-2A23CDB1BFCE}"/>
              </a:ext>
            </a:extLst>
          </p:cNvPr>
          <p:cNvSpPr txBox="1">
            <a:spLocks/>
          </p:cNvSpPr>
          <p:nvPr/>
        </p:nvSpPr>
        <p:spPr>
          <a:xfrm>
            <a:off x="5637226" y="2398545"/>
            <a:ext cx="5190440" cy="225166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lv-LV" sz="3200" dirty="0">
                <a:latin typeface="SEB SansSerif" panose="00000500000000000000" pitchFamily="2" charset="0"/>
                <a:cs typeface="Arial" panose="020B0604020202020204" pitchFamily="34" charset="0"/>
              </a:rPr>
              <a:t>Jānorāda jebkura cita būtiska informācija, kas var pozitīvi vai negatīvi ietekmēt biznesa idejas īstenošanu</a:t>
            </a:r>
          </a:p>
          <a:p>
            <a:pPr marL="0" indent="0">
              <a:buFont typeface="Wingdings" pitchFamily="2" charset="2"/>
              <a:buNone/>
            </a:pPr>
            <a:endParaRPr lang="lv-LV" sz="3200" dirty="0">
              <a:latin typeface="SEB SansSerif" panose="00000500000000000000" pitchFamily="2" charset="0"/>
            </a:endParaRPr>
          </a:p>
          <a:p>
            <a:pPr marL="0" indent="0">
              <a:buFont typeface="Wingdings" pitchFamily="2" charset="2"/>
              <a:buNone/>
            </a:pPr>
            <a:endParaRPr lang="lv-LV" sz="3200" dirty="0">
              <a:latin typeface="SEB SansSerif" panose="00000500000000000000" pitchFamily="2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CF7D6E9-3873-45C5-87E2-A978730C2A6D}"/>
              </a:ext>
            </a:extLst>
          </p:cNvPr>
          <p:cNvSpPr>
            <a:spLocks noEditPoints="1"/>
          </p:cNvSpPr>
          <p:nvPr/>
        </p:nvSpPr>
        <p:spPr bwMode="auto">
          <a:xfrm>
            <a:off x="1376651" y="4204365"/>
            <a:ext cx="1813932" cy="1538715"/>
          </a:xfrm>
          <a:custGeom>
            <a:avLst/>
            <a:gdLst>
              <a:gd name="T0" fmla="*/ 0 w 5649"/>
              <a:gd name="T1" fmla="*/ 4824 h 4824"/>
              <a:gd name="T2" fmla="*/ 2149 w 5649"/>
              <a:gd name="T3" fmla="*/ 4824 h 4824"/>
              <a:gd name="T4" fmla="*/ 2149 w 5649"/>
              <a:gd name="T5" fmla="*/ 4718 h 4824"/>
              <a:gd name="T6" fmla="*/ 0 w 5649"/>
              <a:gd name="T7" fmla="*/ 4718 h 4824"/>
              <a:gd name="T8" fmla="*/ 0 w 5649"/>
              <a:gd name="T9" fmla="*/ 4824 h 4824"/>
              <a:gd name="T10" fmla="*/ 3717 w 5649"/>
              <a:gd name="T11" fmla="*/ 4094 h 4824"/>
              <a:gd name="T12" fmla="*/ 3222 w 5649"/>
              <a:gd name="T13" fmla="*/ 3831 h 4824"/>
              <a:gd name="T14" fmla="*/ 5022 w 5649"/>
              <a:gd name="T15" fmla="*/ 438 h 4824"/>
              <a:gd name="T16" fmla="*/ 5517 w 5649"/>
              <a:gd name="T17" fmla="*/ 701 h 4824"/>
              <a:gd name="T18" fmla="*/ 3717 w 5649"/>
              <a:gd name="T19" fmla="*/ 4094 h 4824"/>
              <a:gd name="T20" fmla="*/ 2680 w 5649"/>
              <a:gd name="T21" fmla="*/ 4329 h 4824"/>
              <a:gd name="T22" fmla="*/ 3012 w 5649"/>
              <a:gd name="T23" fmla="*/ 4514 h 4824"/>
              <a:gd name="T24" fmla="*/ 2710 w 5649"/>
              <a:gd name="T25" fmla="*/ 4684 h 4824"/>
              <a:gd name="T26" fmla="*/ 2680 w 5649"/>
              <a:gd name="T27" fmla="*/ 4329 h 4824"/>
              <a:gd name="T28" fmla="*/ 2672 w 5649"/>
              <a:gd name="T29" fmla="*/ 4222 h 4824"/>
              <a:gd name="T30" fmla="*/ 2623 w 5649"/>
              <a:gd name="T31" fmla="*/ 3633 h 4824"/>
              <a:gd name="T32" fmla="*/ 3629 w 5649"/>
              <a:gd name="T33" fmla="*/ 4167 h 4824"/>
              <a:gd name="T34" fmla="*/ 3104 w 5649"/>
              <a:gd name="T35" fmla="*/ 4462 h 4824"/>
              <a:gd name="T36" fmla="*/ 2672 w 5649"/>
              <a:gd name="T37" fmla="*/ 4222 h 4824"/>
              <a:gd name="T38" fmla="*/ 4434 w 5649"/>
              <a:gd name="T39" fmla="*/ 126 h 4824"/>
              <a:gd name="T40" fmla="*/ 4929 w 5649"/>
              <a:gd name="T41" fmla="*/ 389 h 4824"/>
              <a:gd name="T42" fmla="*/ 3129 w 5649"/>
              <a:gd name="T43" fmla="*/ 3782 h 4824"/>
              <a:gd name="T44" fmla="*/ 2634 w 5649"/>
              <a:gd name="T45" fmla="*/ 3519 h 4824"/>
              <a:gd name="T46" fmla="*/ 4434 w 5649"/>
              <a:gd name="T47" fmla="*/ 126 h 4824"/>
              <a:gd name="T48" fmla="*/ 5613 w 5649"/>
              <a:gd name="T49" fmla="*/ 632 h 4824"/>
              <a:gd name="T50" fmla="*/ 4437 w 5649"/>
              <a:gd name="T51" fmla="*/ 8 h 4824"/>
              <a:gd name="T52" fmla="*/ 4396 w 5649"/>
              <a:gd name="T53" fmla="*/ 4 h 4824"/>
              <a:gd name="T54" fmla="*/ 4365 w 5649"/>
              <a:gd name="T55" fmla="*/ 30 h 4824"/>
              <a:gd name="T56" fmla="*/ 2516 w 5649"/>
              <a:gd name="T57" fmla="*/ 3517 h 4824"/>
              <a:gd name="T58" fmla="*/ 2510 w 5649"/>
              <a:gd name="T59" fmla="*/ 3546 h 4824"/>
              <a:gd name="T60" fmla="*/ 2510 w 5649"/>
              <a:gd name="T61" fmla="*/ 3546 h 4824"/>
              <a:gd name="T62" fmla="*/ 2611 w 5649"/>
              <a:gd name="T63" fmla="*/ 4775 h 4824"/>
              <a:gd name="T64" fmla="*/ 2639 w 5649"/>
              <a:gd name="T65" fmla="*/ 4817 h 4824"/>
              <a:gd name="T66" fmla="*/ 2664 w 5649"/>
              <a:gd name="T67" fmla="*/ 4824 h 4824"/>
              <a:gd name="T68" fmla="*/ 2690 w 5649"/>
              <a:gd name="T69" fmla="*/ 4817 h 4824"/>
              <a:gd name="T70" fmla="*/ 3765 w 5649"/>
              <a:gd name="T71" fmla="*/ 4212 h 4824"/>
              <a:gd name="T72" fmla="*/ 3765 w 5649"/>
              <a:gd name="T73" fmla="*/ 4211 h 4824"/>
              <a:gd name="T74" fmla="*/ 3786 w 5649"/>
              <a:gd name="T75" fmla="*/ 4190 h 4824"/>
              <a:gd name="T76" fmla="*/ 5635 w 5649"/>
              <a:gd name="T77" fmla="*/ 704 h 4824"/>
              <a:gd name="T78" fmla="*/ 5613 w 5649"/>
              <a:gd name="T79" fmla="*/ 632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49" h="4824">
                <a:moveTo>
                  <a:pt x="0" y="4824"/>
                </a:moveTo>
                <a:lnTo>
                  <a:pt x="2149" y="4824"/>
                </a:lnTo>
                <a:lnTo>
                  <a:pt x="2149" y="4718"/>
                </a:lnTo>
                <a:lnTo>
                  <a:pt x="0" y="4718"/>
                </a:lnTo>
                <a:lnTo>
                  <a:pt x="0" y="4824"/>
                </a:lnTo>
                <a:close/>
                <a:moveTo>
                  <a:pt x="3717" y="4094"/>
                </a:moveTo>
                <a:lnTo>
                  <a:pt x="3222" y="3831"/>
                </a:lnTo>
                <a:lnTo>
                  <a:pt x="5022" y="438"/>
                </a:lnTo>
                <a:lnTo>
                  <a:pt x="5517" y="701"/>
                </a:lnTo>
                <a:lnTo>
                  <a:pt x="3717" y="4094"/>
                </a:lnTo>
                <a:close/>
                <a:moveTo>
                  <a:pt x="2680" y="4329"/>
                </a:moveTo>
                <a:cubicBezTo>
                  <a:pt x="2814" y="4337"/>
                  <a:pt x="2936" y="4405"/>
                  <a:pt x="3012" y="4514"/>
                </a:cubicBezTo>
                <a:lnTo>
                  <a:pt x="2710" y="4684"/>
                </a:lnTo>
                <a:lnTo>
                  <a:pt x="2680" y="4329"/>
                </a:lnTo>
                <a:close/>
                <a:moveTo>
                  <a:pt x="2672" y="4222"/>
                </a:moveTo>
                <a:lnTo>
                  <a:pt x="2623" y="3633"/>
                </a:lnTo>
                <a:lnTo>
                  <a:pt x="3629" y="4167"/>
                </a:lnTo>
                <a:lnTo>
                  <a:pt x="3104" y="4462"/>
                </a:lnTo>
                <a:cubicBezTo>
                  <a:pt x="3007" y="4317"/>
                  <a:pt x="2847" y="4228"/>
                  <a:pt x="2672" y="4222"/>
                </a:cubicBezTo>
                <a:close/>
                <a:moveTo>
                  <a:pt x="4434" y="126"/>
                </a:moveTo>
                <a:lnTo>
                  <a:pt x="4929" y="389"/>
                </a:lnTo>
                <a:lnTo>
                  <a:pt x="3129" y="3782"/>
                </a:lnTo>
                <a:lnTo>
                  <a:pt x="2634" y="3519"/>
                </a:lnTo>
                <a:lnTo>
                  <a:pt x="4434" y="126"/>
                </a:lnTo>
                <a:close/>
                <a:moveTo>
                  <a:pt x="5613" y="632"/>
                </a:moveTo>
                <a:lnTo>
                  <a:pt x="4437" y="8"/>
                </a:lnTo>
                <a:cubicBezTo>
                  <a:pt x="4424" y="1"/>
                  <a:pt x="4410" y="0"/>
                  <a:pt x="4396" y="4"/>
                </a:cubicBezTo>
                <a:cubicBezTo>
                  <a:pt x="4383" y="8"/>
                  <a:pt x="4372" y="18"/>
                  <a:pt x="4365" y="30"/>
                </a:cubicBezTo>
                <a:lnTo>
                  <a:pt x="2516" y="3517"/>
                </a:lnTo>
                <a:cubicBezTo>
                  <a:pt x="2511" y="3526"/>
                  <a:pt x="2509" y="3536"/>
                  <a:pt x="2510" y="3546"/>
                </a:cubicBezTo>
                <a:lnTo>
                  <a:pt x="2510" y="3546"/>
                </a:lnTo>
                <a:lnTo>
                  <a:pt x="2611" y="4775"/>
                </a:lnTo>
                <a:cubicBezTo>
                  <a:pt x="2612" y="4793"/>
                  <a:pt x="2623" y="4809"/>
                  <a:pt x="2639" y="4817"/>
                </a:cubicBezTo>
                <a:cubicBezTo>
                  <a:pt x="2647" y="4822"/>
                  <a:pt x="2655" y="4824"/>
                  <a:pt x="2664" y="4824"/>
                </a:cubicBezTo>
                <a:cubicBezTo>
                  <a:pt x="2673" y="4824"/>
                  <a:pt x="2682" y="4821"/>
                  <a:pt x="2690" y="4817"/>
                </a:cubicBezTo>
                <a:lnTo>
                  <a:pt x="3765" y="4212"/>
                </a:lnTo>
                <a:lnTo>
                  <a:pt x="3765" y="4211"/>
                </a:lnTo>
                <a:cubicBezTo>
                  <a:pt x="3773" y="4206"/>
                  <a:pt x="3781" y="4199"/>
                  <a:pt x="3786" y="4190"/>
                </a:cubicBezTo>
                <a:lnTo>
                  <a:pt x="5635" y="704"/>
                </a:lnTo>
                <a:cubicBezTo>
                  <a:pt x="5649" y="678"/>
                  <a:pt x="5639" y="646"/>
                  <a:pt x="5613" y="6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1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87E14A-CAAF-4293-A92A-4F660DEABD7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0220700"/>
              </p:ext>
            </p:extLst>
          </p:nvPr>
        </p:nvGraphicFramePr>
        <p:xfrm>
          <a:off x="369887" y="2208214"/>
          <a:ext cx="11488737" cy="3892548"/>
        </p:xfrm>
        <a:graphic>
          <a:graphicData uri="http://schemas.openxmlformats.org/drawingml/2006/table">
            <a:tbl>
              <a:tblPr/>
              <a:tblGrid>
                <a:gridCol w="1144514">
                  <a:extLst>
                    <a:ext uri="{9D8B030D-6E8A-4147-A177-3AD203B41FA5}">
                      <a16:colId xmlns:a16="http://schemas.microsoft.com/office/drawing/2014/main" val="2710884904"/>
                    </a:ext>
                  </a:extLst>
                </a:gridCol>
                <a:gridCol w="2833918">
                  <a:extLst>
                    <a:ext uri="{9D8B030D-6E8A-4147-A177-3AD203B41FA5}">
                      <a16:colId xmlns:a16="http://schemas.microsoft.com/office/drawing/2014/main" val="1744055180"/>
                    </a:ext>
                  </a:extLst>
                </a:gridCol>
                <a:gridCol w="1096099">
                  <a:extLst>
                    <a:ext uri="{9D8B030D-6E8A-4147-A177-3AD203B41FA5}">
                      <a16:colId xmlns:a16="http://schemas.microsoft.com/office/drawing/2014/main" val="877592120"/>
                    </a:ext>
                  </a:extLst>
                </a:gridCol>
                <a:gridCol w="920539">
                  <a:extLst>
                    <a:ext uri="{9D8B030D-6E8A-4147-A177-3AD203B41FA5}">
                      <a16:colId xmlns:a16="http://schemas.microsoft.com/office/drawing/2014/main" val="2129951912"/>
                    </a:ext>
                  </a:extLst>
                </a:gridCol>
                <a:gridCol w="1144514">
                  <a:extLst>
                    <a:ext uri="{9D8B030D-6E8A-4147-A177-3AD203B41FA5}">
                      <a16:colId xmlns:a16="http://schemas.microsoft.com/office/drawing/2014/main" val="3669408090"/>
                    </a:ext>
                  </a:extLst>
                </a:gridCol>
                <a:gridCol w="1144514">
                  <a:extLst>
                    <a:ext uri="{9D8B030D-6E8A-4147-A177-3AD203B41FA5}">
                      <a16:colId xmlns:a16="http://schemas.microsoft.com/office/drawing/2014/main" val="3877132493"/>
                    </a:ext>
                  </a:extLst>
                </a:gridCol>
                <a:gridCol w="915611">
                  <a:extLst>
                    <a:ext uri="{9D8B030D-6E8A-4147-A177-3AD203B41FA5}">
                      <a16:colId xmlns:a16="http://schemas.microsoft.com/office/drawing/2014/main" val="1067945842"/>
                    </a:ext>
                  </a:extLst>
                </a:gridCol>
                <a:gridCol w="1144514">
                  <a:extLst>
                    <a:ext uri="{9D8B030D-6E8A-4147-A177-3AD203B41FA5}">
                      <a16:colId xmlns:a16="http://schemas.microsoft.com/office/drawing/2014/main" val="3525887431"/>
                    </a:ext>
                  </a:extLst>
                </a:gridCol>
                <a:gridCol w="1144514">
                  <a:extLst>
                    <a:ext uri="{9D8B030D-6E8A-4147-A177-3AD203B41FA5}">
                      <a16:colId xmlns:a16="http://schemas.microsoft.com/office/drawing/2014/main" val="3426021826"/>
                    </a:ext>
                  </a:extLst>
                </a:gridCol>
              </a:tblGrid>
              <a:tr h="11989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Nr.p.k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Izmaksu pozīcijas sadalījumā pa plānotajām projekta darbībām un projekta posmiem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Mērvienība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(m</a:t>
                      </a:r>
                      <a:r>
                        <a:rPr lang="de-DE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/m</a:t>
                      </a:r>
                      <a:r>
                        <a:rPr lang="de-DE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/gab/m/kompl.)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Vienību skaits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Kopā izmaksas, EUR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Grants. </a:t>
                      </a:r>
                      <a:b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Privātais finansējums,</a:t>
                      </a:r>
                      <a:b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EUR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96015"/>
                  </a:ext>
                </a:extLst>
              </a:tr>
              <a:tr h="65542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ena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par vienību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PVN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Summa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581066"/>
                  </a:ext>
                </a:extLst>
              </a:tr>
              <a:tr h="33969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52583"/>
                  </a:ext>
                </a:extLst>
              </a:tr>
              <a:tr h="33969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03862"/>
                  </a:ext>
                </a:extLst>
              </a:tr>
              <a:tr h="33969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435276"/>
                  </a:ext>
                </a:extLst>
              </a:tr>
              <a:tr h="33969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4595"/>
                  </a:ext>
                </a:extLst>
              </a:tr>
              <a:tr h="33969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47525"/>
                  </a:ext>
                </a:extLst>
              </a:tr>
              <a:tr h="339698">
                <a:tc gridSpan="6"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Kopā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65742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B7D5874-68A4-4D55-AA76-31DCCBA90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2A847D7-CE15-4198-800D-28486EC71B3C}"/>
              </a:ext>
            </a:extLst>
          </p:cNvPr>
          <p:cNvSpPr txBox="1">
            <a:spLocks/>
          </p:cNvSpPr>
          <p:nvPr/>
        </p:nvSpPr>
        <p:spPr bwMode="auto">
          <a:xfrm>
            <a:off x="493708" y="153235"/>
            <a:ext cx="7700573" cy="11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3"/>
              </a:buClr>
            </a:pPr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Granta izmantošana – </a:t>
            </a:r>
            <a:b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kādām plānotajām izmaksām?</a:t>
            </a:r>
          </a:p>
        </p:txBody>
      </p:sp>
    </p:spTree>
    <p:extLst>
      <p:ext uri="{BB962C8B-B14F-4D97-AF65-F5344CB8AC3E}">
        <p14:creationId xmlns:p14="http://schemas.microsoft.com/office/powerpoint/2010/main" val="95946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719E0BBF-2555-4E22-BB39-26505ADAE10C}"/>
              </a:ext>
            </a:extLst>
          </p:cNvPr>
          <p:cNvSpPr>
            <a:spLocks/>
          </p:cNvSpPr>
          <p:nvPr/>
        </p:nvSpPr>
        <p:spPr bwMode="auto">
          <a:xfrm>
            <a:off x="5811838" y="1520825"/>
            <a:ext cx="6010275" cy="3546476"/>
          </a:xfrm>
          <a:custGeom>
            <a:avLst/>
            <a:gdLst>
              <a:gd name="T0" fmla="*/ 67 w 29592"/>
              <a:gd name="T1" fmla="*/ 13152 h 17455"/>
              <a:gd name="T2" fmla="*/ 330 w 29592"/>
              <a:gd name="T3" fmla="*/ 11196 h 17455"/>
              <a:gd name="T4" fmla="*/ 635 w 29592"/>
              <a:gd name="T5" fmla="*/ 9567 h 17455"/>
              <a:gd name="T6" fmla="*/ 1384 w 29592"/>
              <a:gd name="T7" fmla="*/ 8207 h 17455"/>
              <a:gd name="T8" fmla="*/ 2166 w 29592"/>
              <a:gd name="T9" fmla="*/ 6291 h 17455"/>
              <a:gd name="T10" fmla="*/ 2795 w 29592"/>
              <a:gd name="T11" fmla="*/ 4613 h 17455"/>
              <a:gd name="T12" fmla="*/ 4658 w 29592"/>
              <a:gd name="T13" fmla="*/ 3347 h 17455"/>
              <a:gd name="T14" fmla="*/ 6379 w 29592"/>
              <a:gd name="T15" fmla="*/ 2457 h 17455"/>
              <a:gd name="T16" fmla="*/ 6945 w 29592"/>
              <a:gd name="T17" fmla="*/ 3041 h 17455"/>
              <a:gd name="T18" fmla="*/ 8103 w 29592"/>
              <a:gd name="T19" fmla="*/ 4419 h 17455"/>
              <a:gd name="T20" fmla="*/ 9216 w 29592"/>
              <a:gd name="T21" fmla="*/ 5894 h 17455"/>
              <a:gd name="T22" fmla="*/ 9691 w 29592"/>
              <a:gd name="T23" fmla="*/ 7320 h 17455"/>
              <a:gd name="T24" fmla="*/ 11144 w 29592"/>
              <a:gd name="T25" fmla="*/ 8148 h 17455"/>
              <a:gd name="T26" fmla="*/ 12643 w 29592"/>
              <a:gd name="T27" fmla="*/ 7374 h 17455"/>
              <a:gd name="T28" fmla="*/ 13693 w 29592"/>
              <a:gd name="T29" fmla="*/ 6490 h 17455"/>
              <a:gd name="T30" fmla="*/ 13932 w 29592"/>
              <a:gd name="T31" fmla="*/ 4552 h 17455"/>
              <a:gd name="T32" fmla="*/ 13873 w 29592"/>
              <a:gd name="T33" fmla="*/ 3052 h 17455"/>
              <a:gd name="T34" fmla="*/ 13668 w 29592"/>
              <a:gd name="T35" fmla="*/ 1556 h 17455"/>
              <a:gd name="T36" fmla="*/ 14512 w 29592"/>
              <a:gd name="T37" fmla="*/ 1034 h 17455"/>
              <a:gd name="T38" fmla="*/ 15656 w 29592"/>
              <a:gd name="T39" fmla="*/ 776 h 17455"/>
              <a:gd name="T40" fmla="*/ 17036 w 29592"/>
              <a:gd name="T41" fmla="*/ 121 h 17455"/>
              <a:gd name="T42" fmla="*/ 17393 w 29592"/>
              <a:gd name="T43" fmla="*/ 222 h 17455"/>
              <a:gd name="T44" fmla="*/ 18103 w 29592"/>
              <a:gd name="T45" fmla="*/ 625 h 17455"/>
              <a:gd name="T46" fmla="*/ 19322 w 29592"/>
              <a:gd name="T47" fmla="*/ 1137 h 17455"/>
              <a:gd name="T48" fmla="*/ 20671 w 29592"/>
              <a:gd name="T49" fmla="*/ 2354 h 17455"/>
              <a:gd name="T50" fmla="*/ 22446 w 29592"/>
              <a:gd name="T51" fmla="*/ 3950 h 17455"/>
              <a:gd name="T52" fmla="*/ 23465 w 29592"/>
              <a:gd name="T53" fmla="*/ 3553 h 17455"/>
              <a:gd name="T54" fmla="*/ 25177 w 29592"/>
              <a:gd name="T55" fmla="*/ 3689 h 17455"/>
              <a:gd name="T56" fmla="*/ 26327 w 29592"/>
              <a:gd name="T57" fmla="*/ 4395 h 17455"/>
              <a:gd name="T58" fmla="*/ 27670 w 29592"/>
              <a:gd name="T59" fmla="*/ 5443 h 17455"/>
              <a:gd name="T60" fmla="*/ 27405 w 29592"/>
              <a:gd name="T61" fmla="*/ 7152 h 17455"/>
              <a:gd name="T62" fmla="*/ 27007 w 29592"/>
              <a:gd name="T63" fmla="*/ 8543 h 17455"/>
              <a:gd name="T64" fmla="*/ 28114 w 29592"/>
              <a:gd name="T65" fmla="*/ 9116 h 17455"/>
              <a:gd name="T66" fmla="*/ 29079 w 29592"/>
              <a:gd name="T67" fmla="*/ 10802 h 17455"/>
              <a:gd name="T68" fmla="*/ 29485 w 29592"/>
              <a:gd name="T69" fmla="*/ 12607 h 17455"/>
              <a:gd name="T70" fmla="*/ 29143 w 29592"/>
              <a:gd name="T71" fmla="*/ 13635 h 17455"/>
              <a:gd name="T72" fmla="*/ 27844 w 29592"/>
              <a:gd name="T73" fmla="*/ 14716 h 17455"/>
              <a:gd name="T74" fmla="*/ 27086 w 29592"/>
              <a:gd name="T75" fmla="*/ 16450 h 17455"/>
              <a:gd name="T76" fmla="*/ 25997 w 29592"/>
              <a:gd name="T77" fmla="*/ 16313 h 17455"/>
              <a:gd name="T78" fmla="*/ 24586 w 29592"/>
              <a:gd name="T79" fmla="*/ 16257 h 17455"/>
              <a:gd name="T80" fmla="*/ 23311 w 29592"/>
              <a:gd name="T81" fmla="*/ 17219 h 17455"/>
              <a:gd name="T82" fmla="*/ 22174 w 29592"/>
              <a:gd name="T83" fmla="*/ 17234 h 17455"/>
              <a:gd name="T84" fmla="*/ 20770 w 29592"/>
              <a:gd name="T85" fmla="*/ 15623 h 17455"/>
              <a:gd name="T86" fmla="*/ 19294 w 29592"/>
              <a:gd name="T87" fmla="*/ 14328 h 17455"/>
              <a:gd name="T88" fmla="*/ 18457 w 29592"/>
              <a:gd name="T89" fmla="*/ 14021 h 17455"/>
              <a:gd name="T90" fmla="*/ 17183 w 29592"/>
              <a:gd name="T91" fmla="*/ 13853 h 17455"/>
              <a:gd name="T92" fmla="*/ 16153 w 29592"/>
              <a:gd name="T93" fmla="*/ 12138 h 17455"/>
              <a:gd name="T94" fmla="*/ 15455 w 29592"/>
              <a:gd name="T95" fmla="*/ 12265 h 17455"/>
              <a:gd name="T96" fmla="*/ 14709 w 29592"/>
              <a:gd name="T97" fmla="*/ 12973 h 17455"/>
              <a:gd name="T98" fmla="*/ 13584 w 29592"/>
              <a:gd name="T99" fmla="*/ 12998 h 17455"/>
              <a:gd name="T100" fmla="*/ 12008 w 29592"/>
              <a:gd name="T101" fmla="*/ 12737 h 17455"/>
              <a:gd name="T102" fmla="*/ 10608 w 29592"/>
              <a:gd name="T103" fmla="*/ 12680 h 17455"/>
              <a:gd name="T104" fmla="*/ 8998 w 29592"/>
              <a:gd name="T105" fmla="*/ 12592 h 17455"/>
              <a:gd name="T106" fmla="*/ 7834 w 29592"/>
              <a:gd name="T107" fmla="*/ 12171 h 17455"/>
              <a:gd name="T108" fmla="*/ 6624 w 29592"/>
              <a:gd name="T109" fmla="*/ 12210 h 17455"/>
              <a:gd name="T110" fmla="*/ 5091 w 29592"/>
              <a:gd name="T111" fmla="*/ 12050 h 17455"/>
              <a:gd name="T112" fmla="*/ 4147 w 29592"/>
              <a:gd name="T113" fmla="*/ 12189 h 17455"/>
              <a:gd name="T114" fmla="*/ 3043 w 29592"/>
              <a:gd name="T115" fmla="*/ 12662 h 17455"/>
              <a:gd name="T116" fmla="*/ 2166 w 29592"/>
              <a:gd name="T117" fmla="*/ 12925 h 17455"/>
              <a:gd name="T118" fmla="*/ 1056 w 29592"/>
              <a:gd name="T119" fmla="*/ 13876 h 17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592" h="17455">
                <a:moveTo>
                  <a:pt x="345" y="14235"/>
                </a:moveTo>
                <a:cubicBezTo>
                  <a:pt x="342" y="14203"/>
                  <a:pt x="339" y="14170"/>
                  <a:pt x="336" y="14132"/>
                </a:cubicBezTo>
                <a:cubicBezTo>
                  <a:pt x="327" y="14038"/>
                  <a:pt x="296" y="13788"/>
                  <a:pt x="230" y="13582"/>
                </a:cubicBezTo>
                <a:cubicBezTo>
                  <a:pt x="163" y="13376"/>
                  <a:pt x="133" y="13273"/>
                  <a:pt x="67" y="13152"/>
                </a:cubicBezTo>
                <a:cubicBezTo>
                  <a:pt x="0" y="13031"/>
                  <a:pt x="115" y="12855"/>
                  <a:pt x="127" y="12746"/>
                </a:cubicBezTo>
                <a:cubicBezTo>
                  <a:pt x="139" y="12637"/>
                  <a:pt x="127" y="12504"/>
                  <a:pt x="115" y="12274"/>
                </a:cubicBezTo>
                <a:cubicBezTo>
                  <a:pt x="103" y="12044"/>
                  <a:pt x="160" y="11911"/>
                  <a:pt x="209" y="11759"/>
                </a:cubicBezTo>
                <a:cubicBezTo>
                  <a:pt x="257" y="11608"/>
                  <a:pt x="330" y="11341"/>
                  <a:pt x="330" y="11196"/>
                </a:cubicBezTo>
                <a:cubicBezTo>
                  <a:pt x="330" y="11051"/>
                  <a:pt x="254" y="10930"/>
                  <a:pt x="272" y="10796"/>
                </a:cubicBezTo>
                <a:cubicBezTo>
                  <a:pt x="290" y="10663"/>
                  <a:pt x="351" y="10651"/>
                  <a:pt x="345" y="10548"/>
                </a:cubicBezTo>
                <a:cubicBezTo>
                  <a:pt x="339" y="10445"/>
                  <a:pt x="430" y="10475"/>
                  <a:pt x="442" y="10324"/>
                </a:cubicBezTo>
                <a:cubicBezTo>
                  <a:pt x="454" y="10172"/>
                  <a:pt x="635" y="9827"/>
                  <a:pt x="635" y="9567"/>
                </a:cubicBezTo>
                <a:cubicBezTo>
                  <a:pt x="635" y="9306"/>
                  <a:pt x="641" y="8895"/>
                  <a:pt x="641" y="8755"/>
                </a:cubicBezTo>
                <a:cubicBezTo>
                  <a:pt x="641" y="8616"/>
                  <a:pt x="746" y="8642"/>
                  <a:pt x="793" y="8619"/>
                </a:cubicBezTo>
                <a:cubicBezTo>
                  <a:pt x="840" y="8596"/>
                  <a:pt x="932" y="8489"/>
                  <a:pt x="983" y="8457"/>
                </a:cubicBezTo>
                <a:cubicBezTo>
                  <a:pt x="1035" y="8425"/>
                  <a:pt x="1289" y="8278"/>
                  <a:pt x="1384" y="8207"/>
                </a:cubicBezTo>
                <a:cubicBezTo>
                  <a:pt x="1479" y="8136"/>
                  <a:pt x="1567" y="7926"/>
                  <a:pt x="1645" y="7853"/>
                </a:cubicBezTo>
                <a:cubicBezTo>
                  <a:pt x="1724" y="7780"/>
                  <a:pt x="2051" y="7593"/>
                  <a:pt x="2081" y="7344"/>
                </a:cubicBezTo>
                <a:cubicBezTo>
                  <a:pt x="2111" y="7096"/>
                  <a:pt x="2148" y="6696"/>
                  <a:pt x="2148" y="6575"/>
                </a:cubicBezTo>
                <a:cubicBezTo>
                  <a:pt x="2148" y="6454"/>
                  <a:pt x="2160" y="6394"/>
                  <a:pt x="2166" y="6291"/>
                </a:cubicBezTo>
                <a:cubicBezTo>
                  <a:pt x="2172" y="6188"/>
                  <a:pt x="2184" y="6048"/>
                  <a:pt x="2184" y="5891"/>
                </a:cubicBezTo>
                <a:cubicBezTo>
                  <a:pt x="2184" y="5733"/>
                  <a:pt x="2160" y="5485"/>
                  <a:pt x="2329" y="5346"/>
                </a:cubicBezTo>
                <a:cubicBezTo>
                  <a:pt x="2498" y="5206"/>
                  <a:pt x="2550" y="5110"/>
                  <a:pt x="2577" y="4988"/>
                </a:cubicBezTo>
                <a:cubicBezTo>
                  <a:pt x="2604" y="4867"/>
                  <a:pt x="2701" y="4731"/>
                  <a:pt x="2795" y="4613"/>
                </a:cubicBezTo>
                <a:cubicBezTo>
                  <a:pt x="2889" y="4495"/>
                  <a:pt x="3288" y="3804"/>
                  <a:pt x="3403" y="3632"/>
                </a:cubicBezTo>
                <a:cubicBezTo>
                  <a:pt x="3518" y="3459"/>
                  <a:pt x="3754" y="3377"/>
                  <a:pt x="3881" y="3371"/>
                </a:cubicBezTo>
                <a:cubicBezTo>
                  <a:pt x="4008" y="3365"/>
                  <a:pt x="4089" y="3335"/>
                  <a:pt x="4219" y="3341"/>
                </a:cubicBezTo>
                <a:cubicBezTo>
                  <a:pt x="4350" y="3347"/>
                  <a:pt x="4525" y="3390"/>
                  <a:pt x="4658" y="3347"/>
                </a:cubicBezTo>
                <a:cubicBezTo>
                  <a:pt x="4791" y="3305"/>
                  <a:pt x="4941" y="3090"/>
                  <a:pt x="5125" y="3041"/>
                </a:cubicBezTo>
                <a:cubicBezTo>
                  <a:pt x="5310" y="2993"/>
                  <a:pt x="5372" y="2917"/>
                  <a:pt x="5594" y="2822"/>
                </a:cubicBezTo>
                <a:cubicBezTo>
                  <a:pt x="5817" y="2727"/>
                  <a:pt x="5922" y="2686"/>
                  <a:pt x="6031" y="2642"/>
                </a:cubicBezTo>
                <a:cubicBezTo>
                  <a:pt x="6140" y="2598"/>
                  <a:pt x="6216" y="2563"/>
                  <a:pt x="6379" y="2457"/>
                </a:cubicBezTo>
                <a:cubicBezTo>
                  <a:pt x="6542" y="2351"/>
                  <a:pt x="6718" y="2324"/>
                  <a:pt x="6866" y="2290"/>
                </a:cubicBezTo>
                <a:cubicBezTo>
                  <a:pt x="7014" y="2257"/>
                  <a:pt x="7044" y="2254"/>
                  <a:pt x="7035" y="2342"/>
                </a:cubicBezTo>
                <a:cubicBezTo>
                  <a:pt x="7026" y="2430"/>
                  <a:pt x="7029" y="2520"/>
                  <a:pt x="6984" y="2614"/>
                </a:cubicBezTo>
                <a:cubicBezTo>
                  <a:pt x="6939" y="2708"/>
                  <a:pt x="6945" y="2963"/>
                  <a:pt x="6945" y="3041"/>
                </a:cubicBezTo>
                <a:cubicBezTo>
                  <a:pt x="6945" y="3120"/>
                  <a:pt x="7011" y="3272"/>
                  <a:pt x="7069" y="3347"/>
                </a:cubicBezTo>
                <a:cubicBezTo>
                  <a:pt x="7126" y="3423"/>
                  <a:pt x="7144" y="3532"/>
                  <a:pt x="7205" y="3592"/>
                </a:cubicBezTo>
                <a:cubicBezTo>
                  <a:pt x="7265" y="3653"/>
                  <a:pt x="7628" y="3892"/>
                  <a:pt x="7804" y="4047"/>
                </a:cubicBezTo>
                <a:cubicBezTo>
                  <a:pt x="7979" y="4201"/>
                  <a:pt x="8040" y="4268"/>
                  <a:pt x="8103" y="4419"/>
                </a:cubicBezTo>
                <a:cubicBezTo>
                  <a:pt x="8167" y="4571"/>
                  <a:pt x="8505" y="4901"/>
                  <a:pt x="8687" y="5025"/>
                </a:cubicBezTo>
                <a:cubicBezTo>
                  <a:pt x="8868" y="5149"/>
                  <a:pt x="9056" y="5113"/>
                  <a:pt x="9059" y="5273"/>
                </a:cubicBezTo>
                <a:cubicBezTo>
                  <a:pt x="9062" y="5434"/>
                  <a:pt x="9095" y="5385"/>
                  <a:pt x="9144" y="5555"/>
                </a:cubicBezTo>
                <a:cubicBezTo>
                  <a:pt x="9192" y="5724"/>
                  <a:pt x="9150" y="5703"/>
                  <a:pt x="9216" y="5894"/>
                </a:cubicBezTo>
                <a:cubicBezTo>
                  <a:pt x="9283" y="6085"/>
                  <a:pt x="9215" y="6071"/>
                  <a:pt x="9251" y="6165"/>
                </a:cubicBezTo>
                <a:cubicBezTo>
                  <a:pt x="9287" y="6259"/>
                  <a:pt x="9322" y="6386"/>
                  <a:pt x="9370" y="6477"/>
                </a:cubicBezTo>
                <a:cubicBezTo>
                  <a:pt x="9419" y="6568"/>
                  <a:pt x="9426" y="6704"/>
                  <a:pt x="9417" y="6810"/>
                </a:cubicBezTo>
                <a:cubicBezTo>
                  <a:pt x="9408" y="6916"/>
                  <a:pt x="9567" y="7205"/>
                  <a:pt x="9691" y="7320"/>
                </a:cubicBezTo>
                <a:cubicBezTo>
                  <a:pt x="9815" y="7435"/>
                  <a:pt x="9960" y="7535"/>
                  <a:pt x="10099" y="7574"/>
                </a:cubicBezTo>
                <a:cubicBezTo>
                  <a:pt x="10239" y="7614"/>
                  <a:pt x="10384" y="7590"/>
                  <a:pt x="10432" y="7641"/>
                </a:cubicBezTo>
                <a:cubicBezTo>
                  <a:pt x="10481" y="7692"/>
                  <a:pt x="10629" y="7898"/>
                  <a:pt x="10692" y="7971"/>
                </a:cubicBezTo>
                <a:cubicBezTo>
                  <a:pt x="10756" y="8044"/>
                  <a:pt x="10967" y="8130"/>
                  <a:pt x="11144" y="8148"/>
                </a:cubicBezTo>
                <a:cubicBezTo>
                  <a:pt x="11321" y="8166"/>
                  <a:pt x="11400" y="8174"/>
                  <a:pt x="11600" y="8104"/>
                </a:cubicBezTo>
                <a:cubicBezTo>
                  <a:pt x="11799" y="8035"/>
                  <a:pt x="11984" y="7935"/>
                  <a:pt x="12070" y="7885"/>
                </a:cubicBezTo>
                <a:cubicBezTo>
                  <a:pt x="12156" y="7835"/>
                  <a:pt x="12422" y="7659"/>
                  <a:pt x="12480" y="7565"/>
                </a:cubicBezTo>
                <a:cubicBezTo>
                  <a:pt x="12537" y="7471"/>
                  <a:pt x="12486" y="7374"/>
                  <a:pt x="12643" y="7374"/>
                </a:cubicBezTo>
                <a:cubicBezTo>
                  <a:pt x="12800" y="7374"/>
                  <a:pt x="12797" y="7266"/>
                  <a:pt x="12912" y="7235"/>
                </a:cubicBezTo>
                <a:cubicBezTo>
                  <a:pt x="13027" y="7205"/>
                  <a:pt x="13057" y="7144"/>
                  <a:pt x="13142" y="7066"/>
                </a:cubicBezTo>
                <a:cubicBezTo>
                  <a:pt x="13227" y="6987"/>
                  <a:pt x="13357" y="6872"/>
                  <a:pt x="13414" y="6793"/>
                </a:cubicBezTo>
                <a:cubicBezTo>
                  <a:pt x="13472" y="6715"/>
                  <a:pt x="13611" y="6578"/>
                  <a:pt x="13693" y="6490"/>
                </a:cubicBezTo>
                <a:cubicBezTo>
                  <a:pt x="13774" y="6403"/>
                  <a:pt x="13920" y="6309"/>
                  <a:pt x="13968" y="6251"/>
                </a:cubicBezTo>
                <a:cubicBezTo>
                  <a:pt x="14016" y="6194"/>
                  <a:pt x="14022" y="5903"/>
                  <a:pt x="14035" y="5800"/>
                </a:cubicBezTo>
                <a:cubicBezTo>
                  <a:pt x="14047" y="5697"/>
                  <a:pt x="14056" y="5436"/>
                  <a:pt x="14035" y="5318"/>
                </a:cubicBezTo>
                <a:cubicBezTo>
                  <a:pt x="14013" y="5200"/>
                  <a:pt x="13935" y="4764"/>
                  <a:pt x="13932" y="4552"/>
                </a:cubicBezTo>
                <a:cubicBezTo>
                  <a:pt x="13929" y="4340"/>
                  <a:pt x="13938" y="4195"/>
                  <a:pt x="13895" y="4080"/>
                </a:cubicBezTo>
                <a:cubicBezTo>
                  <a:pt x="13853" y="3965"/>
                  <a:pt x="13877" y="3683"/>
                  <a:pt x="13892" y="3614"/>
                </a:cubicBezTo>
                <a:cubicBezTo>
                  <a:pt x="13907" y="3544"/>
                  <a:pt x="13963" y="3375"/>
                  <a:pt x="13910" y="3302"/>
                </a:cubicBezTo>
                <a:cubicBezTo>
                  <a:pt x="13857" y="3229"/>
                  <a:pt x="13864" y="3114"/>
                  <a:pt x="13873" y="3052"/>
                </a:cubicBezTo>
                <a:cubicBezTo>
                  <a:pt x="13882" y="2990"/>
                  <a:pt x="13832" y="2904"/>
                  <a:pt x="13786" y="2849"/>
                </a:cubicBezTo>
                <a:cubicBezTo>
                  <a:pt x="13741" y="2795"/>
                  <a:pt x="13601" y="2601"/>
                  <a:pt x="13615" y="2350"/>
                </a:cubicBezTo>
                <a:cubicBezTo>
                  <a:pt x="13631" y="2098"/>
                  <a:pt x="13572" y="1987"/>
                  <a:pt x="13593" y="1857"/>
                </a:cubicBezTo>
                <a:cubicBezTo>
                  <a:pt x="13611" y="1745"/>
                  <a:pt x="13650" y="1644"/>
                  <a:pt x="13668" y="1556"/>
                </a:cubicBezTo>
                <a:cubicBezTo>
                  <a:pt x="13767" y="1562"/>
                  <a:pt x="13870" y="1567"/>
                  <a:pt x="13938" y="1567"/>
                </a:cubicBezTo>
                <a:cubicBezTo>
                  <a:pt x="14107" y="1567"/>
                  <a:pt x="14162" y="1485"/>
                  <a:pt x="14174" y="1397"/>
                </a:cubicBezTo>
                <a:cubicBezTo>
                  <a:pt x="14186" y="1309"/>
                  <a:pt x="14192" y="1216"/>
                  <a:pt x="14261" y="1203"/>
                </a:cubicBezTo>
                <a:cubicBezTo>
                  <a:pt x="14331" y="1191"/>
                  <a:pt x="14461" y="1103"/>
                  <a:pt x="14512" y="1034"/>
                </a:cubicBezTo>
                <a:cubicBezTo>
                  <a:pt x="14564" y="964"/>
                  <a:pt x="14697" y="937"/>
                  <a:pt x="14815" y="976"/>
                </a:cubicBezTo>
                <a:cubicBezTo>
                  <a:pt x="14933" y="1016"/>
                  <a:pt x="14948" y="900"/>
                  <a:pt x="15111" y="940"/>
                </a:cubicBezTo>
                <a:cubicBezTo>
                  <a:pt x="15275" y="979"/>
                  <a:pt x="15217" y="888"/>
                  <a:pt x="15311" y="701"/>
                </a:cubicBezTo>
                <a:cubicBezTo>
                  <a:pt x="15405" y="513"/>
                  <a:pt x="15520" y="679"/>
                  <a:pt x="15656" y="776"/>
                </a:cubicBezTo>
                <a:cubicBezTo>
                  <a:pt x="15792" y="873"/>
                  <a:pt x="15792" y="619"/>
                  <a:pt x="15877" y="576"/>
                </a:cubicBezTo>
                <a:cubicBezTo>
                  <a:pt x="15961" y="534"/>
                  <a:pt x="16073" y="525"/>
                  <a:pt x="16212" y="504"/>
                </a:cubicBezTo>
                <a:cubicBezTo>
                  <a:pt x="16351" y="483"/>
                  <a:pt x="16666" y="82"/>
                  <a:pt x="16779" y="73"/>
                </a:cubicBezTo>
                <a:cubicBezTo>
                  <a:pt x="16893" y="63"/>
                  <a:pt x="17008" y="63"/>
                  <a:pt x="17036" y="121"/>
                </a:cubicBezTo>
                <a:cubicBezTo>
                  <a:pt x="17065" y="178"/>
                  <a:pt x="17150" y="359"/>
                  <a:pt x="17156" y="457"/>
                </a:cubicBezTo>
                <a:cubicBezTo>
                  <a:pt x="17162" y="555"/>
                  <a:pt x="17230" y="655"/>
                  <a:pt x="17286" y="666"/>
                </a:cubicBezTo>
                <a:cubicBezTo>
                  <a:pt x="17342" y="677"/>
                  <a:pt x="17425" y="589"/>
                  <a:pt x="17475" y="502"/>
                </a:cubicBezTo>
                <a:cubicBezTo>
                  <a:pt x="17525" y="416"/>
                  <a:pt x="17469" y="342"/>
                  <a:pt x="17393" y="222"/>
                </a:cubicBezTo>
                <a:cubicBezTo>
                  <a:pt x="17318" y="103"/>
                  <a:pt x="17390" y="0"/>
                  <a:pt x="17477" y="7"/>
                </a:cubicBezTo>
                <a:cubicBezTo>
                  <a:pt x="17563" y="15"/>
                  <a:pt x="17667" y="198"/>
                  <a:pt x="17716" y="283"/>
                </a:cubicBezTo>
                <a:cubicBezTo>
                  <a:pt x="17764" y="367"/>
                  <a:pt x="17788" y="307"/>
                  <a:pt x="17921" y="322"/>
                </a:cubicBezTo>
                <a:cubicBezTo>
                  <a:pt x="18054" y="337"/>
                  <a:pt x="18048" y="522"/>
                  <a:pt x="18103" y="625"/>
                </a:cubicBezTo>
                <a:cubicBezTo>
                  <a:pt x="18157" y="728"/>
                  <a:pt x="18339" y="764"/>
                  <a:pt x="18475" y="788"/>
                </a:cubicBezTo>
                <a:cubicBezTo>
                  <a:pt x="18611" y="813"/>
                  <a:pt x="18538" y="988"/>
                  <a:pt x="18668" y="1121"/>
                </a:cubicBezTo>
                <a:cubicBezTo>
                  <a:pt x="18798" y="1255"/>
                  <a:pt x="19025" y="1161"/>
                  <a:pt x="19119" y="1121"/>
                </a:cubicBezTo>
                <a:cubicBezTo>
                  <a:pt x="19213" y="1082"/>
                  <a:pt x="19303" y="1037"/>
                  <a:pt x="19322" y="1137"/>
                </a:cubicBezTo>
                <a:cubicBezTo>
                  <a:pt x="19340" y="1237"/>
                  <a:pt x="19415" y="1509"/>
                  <a:pt x="19633" y="1597"/>
                </a:cubicBezTo>
                <a:cubicBezTo>
                  <a:pt x="19851" y="1685"/>
                  <a:pt x="20126" y="1591"/>
                  <a:pt x="20302" y="1642"/>
                </a:cubicBezTo>
                <a:cubicBezTo>
                  <a:pt x="20477" y="1694"/>
                  <a:pt x="20392" y="1806"/>
                  <a:pt x="20350" y="1927"/>
                </a:cubicBezTo>
                <a:cubicBezTo>
                  <a:pt x="20308" y="2048"/>
                  <a:pt x="20383" y="2160"/>
                  <a:pt x="20671" y="2354"/>
                </a:cubicBezTo>
                <a:cubicBezTo>
                  <a:pt x="20958" y="2548"/>
                  <a:pt x="21009" y="2763"/>
                  <a:pt x="21179" y="3014"/>
                </a:cubicBezTo>
                <a:cubicBezTo>
                  <a:pt x="21348" y="3265"/>
                  <a:pt x="21557" y="3511"/>
                  <a:pt x="21890" y="3586"/>
                </a:cubicBezTo>
                <a:cubicBezTo>
                  <a:pt x="22222" y="3662"/>
                  <a:pt x="22126" y="3783"/>
                  <a:pt x="22213" y="3895"/>
                </a:cubicBezTo>
                <a:cubicBezTo>
                  <a:pt x="22301" y="4007"/>
                  <a:pt x="22401" y="3989"/>
                  <a:pt x="22446" y="3950"/>
                </a:cubicBezTo>
                <a:cubicBezTo>
                  <a:pt x="22491" y="3910"/>
                  <a:pt x="22561" y="3916"/>
                  <a:pt x="22622" y="3953"/>
                </a:cubicBezTo>
                <a:cubicBezTo>
                  <a:pt x="22682" y="3989"/>
                  <a:pt x="22691" y="3919"/>
                  <a:pt x="22721" y="3798"/>
                </a:cubicBezTo>
                <a:cubicBezTo>
                  <a:pt x="22752" y="3677"/>
                  <a:pt x="23006" y="3662"/>
                  <a:pt x="23130" y="3568"/>
                </a:cubicBezTo>
                <a:cubicBezTo>
                  <a:pt x="23254" y="3474"/>
                  <a:pt x="23344" y="3611"/>
                  <a:pt x="23465" y="3553"/>
                </a:cubicBezTo>
                <a:cubicBezTo>
                  <a:pt x="23587" y="3495"/>
                  <a:pt x="23668" y="3332"/>
                  <a:pt x="23692" y="3193"/>
                </a:cubicBezTo>
                <a:cubicBezTo>
                  <a:pt x="23716" y="3054"/>
                  <a:pt x="23786" y="3275"/>
                  <a:pt x="24046" y="3244"/>
                </a:cubicBezTo>
                <a:cubicBezTo>
                  <a:pt x="24306" y="3214"/>
                  <a:pt x="24415" y="3553"/>
                  <a:pt x="24548" y="3653"/>
                </a:cubicBezTo>
                <a:cubicBezTo>
                  <a:pt x="24681" y="3753"/>
                  <a:pt x="25138" y="3656"/>
                  <a:pt x="25177" y="3689"/>
                </a:cubicBezTo>
                <a:cubicBezTo>
                  <a:pt x="25217" y="3723"/>
                  <a:pt x="25531" y="3898"/>
                  <a:pt x="25598" y="3889"/>
                </a:cubicBezTo>
                <a:cubicBezTo>
                  <a:pt x="25664" y="3880"/>
                  <a:pt x="25646" y="3798"/>
                  <a:pt x="25661" y="3783"/>
                </a:cubicBezTo>
                <a:cubicBezTo>
                  <a:pt x="25677" y="3768"/>
                  <a:pt x="26327" y="3771"/>
                  <a:pt x="26327" y="3771"/>
                </a:cubicBezTo>
                <a:cubicBezTo>
                  <a:pt x="26327" y="3771"/>
                  <a:pt x="26351" y="4277"/>
                  <a:pt x="26327" y="4395"/>
                </a:cubicBezTo>
                <a:cubicBezTo>
                  <a:pt x="26303" y="4513"/>
                  <a:pt x="26387" y="4552"/>
                  <a:pt x="26499" y="4631"/>
                </a:cubicBezTo>
                <a:cubicBezTo>
                  <a:pt x="26611" y="4710"/>
                  <a:pt x="26750" y="4661"/>
                  <a:pt x="26865" y="4774"/>
                </a:cubicBezTo>
                <a:cubicBezTo>
                  <a:pt x="26980" y="4886"/>
                  <a:pt x="27101" y="5043"/>
                  <a:pt x="27222" y="5149"/>
                </a:cubicBezTo>
                <a:cubicBezTo>
                  <a:pt x="27343" y="5255"/>
                  <a:pt x="27661" y="5279"/>
                  <a:pt x="27670" y="5443"/>
                </a:cubicBezTo>
                <a:cubicBezTo>
                  <a:pt x="27679" y="5606"/>
                  <a:pt x="27673" y="5945"/>
                  <a:pt x="27670" y="6242"/>
                </a:cubicBezTo>
                <a:cubicBezTo>
                  <a:pt x="27667" y="6539"/>
                  <a:pt x="27251" y="6693"/>
                  <a:pt x="27169" y="6730"/>
                </a:cubicBezTo>
                <a:cubicBezTo>
                  <a:pt x="27087" y="6766"/>
                  <a:pt x="27086" y="6811"/>
                  <a:pt x="27136" y="6889"/>
                </a:cubicBezTo>
                <a:cubicBezTo>
                  <a:pt x="27186" y="6966"/>
                  <a:pt x="27388" y="7096"/>
                  <a:pt x="27405" y="7152"/>
                </a:cubicBezTo>
                <a:cubicBezTo>
                  <a:pt x="27422" y="7208"/>
                  <a:pt x="27352" y="7384"/>
                  <a:pt x="27319" y="7456"/>
                </a:cubicBezTo>
                <a:cubicBezTo>
                  <a:pt x="27286" y="7529"/>
                  <a:pt x="27288" y="7626"/>
                  <a:pt x="27313" y="7729"/>
                </a:cubicBezTo>
                <a:cubicBezTo>
                  <a:pt x="27337" y="7832"/>
                  <a:pt x="27210" y="8080"/>
                  <a:pt x="27183" y="8183"/>
                </a:cubicBezTo>
                <a:cubicBezTo>
                  <a:pt x="27155" y="8286"/>
                  <a:pt x="27059" y="8356"/>
                  <a:pt x="27007" y="8543"/>
                </a:cubicBezTo>
                <a:cubicBezTo>
                  <a:pt x="26956" y="8731"/>
                  <a:pt x="26992" y="8777"/>
                  <a:pt x="27056" y="8777"/>
                </a:cubicBezTo>
                <a:cubicBezTo>
                  <a:pt x="27119" y="8777"/>
                  <a:pt x="27283" y="8631"/>
                  <a:pt x="27491" y="8543"/>
                </a:cubicBezTo>
                <a:cubicBezTo>
                  <a:pt x="27700" y="8455"/>
                  <a:pt x="27691" y="8531"/>
                  <a:pt x="27960" y="8746"/>
                </a:cubicBezTo>
                <a:cubicBezTo>
                  <a:pt x="28229" y="8961"/>
                  <a:pt x="28141" y="8995"/>
                  <a:pt x="28114" y="9116"/>
                </a:cubicBezTo>
                <a:cubicBezTo>
                  <a:pt x="28087" y="9237"/>
                  <a:pt x="27924" y="9273"/>
                  <a:pt x="27921" y="9431"/>
                </a:cubicBezTo>
                <a:cubicBezTo>
                  <a:pt x="27918" y="9588"/>
                  <a:pt x="28223" y="9612"/>
                  <a:pt x="28411" y="9776"/>
                </a:cubicBezTo>
                <a:cubicBezTo>
                  <a:pt x="28598" y="9939"/>
                  <a:pt x="28399" y="10054"/>
                  <a:pt x="28508" y="10388"/>
                </a:cubicBezTo>
                <a:cubicBezTo>
                  <a:pt x="28616" y="10721"/>
                  <a:pt x="28979" y="10705"/>
                  <a:pt x="29079" y="10802"/>
                </a:cubicBezTo>
                <a:cubicBezTo>
                  <a:pt x="29179" y="10899"/>
                  <a:pt x="28958" y="10996"/>
                  <a:pt x="28940" y="11120"/>
                </a:cubicBezTo>
                <a:cubicBezTo>
                  <a:pt x="28922" y="11244"/>
                  <a:pt x="29070" y="11390"/>
                  <a:pt x="29188" y="11526"/>
                </a:cubicBezTo>
                <a:cubicBezTo>
                  <a:pt x="29306" y="11662"/>
                  <a:pt x="29279" y="11750"/>
                  <a:pt x="29282" y="11965"/>
                </a:cubicBezTo>
                <a:cubicBezTo>
                  <a:pt x="29285" y="12180"/>
                  <a:pt x="29377" y="12422"/>
                  <a:pt x="29485" y="12607"/>
                </a:cubicBezTo>
                <a:cubicBezTo>
                  <a:pt x="29592" y="12792"/>
                  <a:pt x="29492" y="13054"/>
                  <a:pt x="29441" y="13104"/>
                </a:cubicBezTo>
                <a:cubicBezTo>
                  <a:pt x="29389" y="13154"/>
                  <a:pt x="29416" y="13320"/>
                  <a:pt x="29432" y="13453"/>
                </a:cubicBezTo>
                <a:cubicBezTo>
                  <a:pt x="29447" y="13587"/>
                  <a:pt x="29309" y="13724"/>
                  <a:pt x="29309" y="13724"/>
                </a:cubicBezTo>
                <a:cubicBezTo>
                  <a:pt x="29309" y="13724"/>
                  <a:pt x="29193" y="13679"/>
                  <a:pt x="29143" y="13635"/>
                </a:cubicBezTo>
                <a:cubicBezTo>
                  <a:pt x="29093" y="13591"/>
                  <a:pt x="28995" y="13714"/>
                  <a:pt x="28919" y="13794"/>
                </a:cubicBezTo>
                <a:cubicBezTo>
                  <a:pt x="28843" y="13874"/>
                  <a:pt x="28642" y="13970"/>
                  <a:pt x="28455" y="14006"/>
                </a:cubicBezTo>
                <a:cubicBezTo>
                  <a:pt x="28267" y="14042"/>
                  <a:pt x="28252" y="14294"/>
                  <a:pt x="28238" y="14354"/>
                </a:cubicBezTo>
                <a:cubicBezTo>
                  <a:pt x="28225" y="14415"/>
                  <a:pt x="27906" y="14660"/>
                  <a:pt x="27844" y="14716"/>
                </a:cubicBezTo>
                <a:cubicBezTo>
                  <a:pt x="27782" y="14772"/>
                  <a:pt x="27825" y="14869"/>
                  <a:pt x="27859" y="14934"/>
                </a:cubicBezTo>
                <a:cubicBezTo>
                  <a:pt x="27892" y="14999"/>
                  <a:pt x="27261" y="15402"/>
                  <a:pt x="27246" y="15466"/>
                </a:cubicBezTo>
                <a:cubicBezTo>
                  <a:pt x="27231" y="15529"/>
                  <a:pt x="27231" y="16092"/>
                  <a:pt x="27231" y="16174"/>
                </a:cubicBezTo>
                <a:cubicBezTo>
                  <a:pt x="27231" y="16256"/>
                  <a:pt x="27110" y="16447"/>
                  <a:pt x="27086" y="16450"/>
                </a:cubicBezTo>
                <a:cubicBezTo>
                  <a:pt x="27062" y="16453"/>
                  <a:pt x="26811" y="16498"/>
                  <a:pt x="26726" y="16468"/>
                </a:cubicBezTo>
                <a:cubicBezTo>
                  <a:pt x="26641" y="16437"/>
                  <a:pt x="26560" y="16447"/>
                  <a:pt x="26475" y="16433"/>
                </a:cubicBezTo>
                <a:cubicBezTo>
                  <a:pt x="26390" y="16419"/>
                  <a:pt x="26237" y="16431"/>
                  <a:pt x="26182" y="16375"/>
                </a:cubicBezTo>
                <a:cubicBezTo>
                  <a:pt x="26126" y="16319"/>
                  <a:pt x="26058" y="16250"/>
                  <a:pt x="25997" y="16313"/>
                </a:cubicBezTo>
                <a:cubicBezTo>
                  <a:pt x="25937" y="16377"/>
                  <a:pt x="25844" y="16528"/>
                  <a:pt x="25790" y="16487"/>
                </a:cubicBezTo>
                <a:cubicBezTo>
                  <a:pt x="25735" y="16447"/>
                  <a:pt x="25524" y="16315"/>
                  <a:pt x="25353" y="16162"/>
                </a:cubicBezTo>
                <a:cubicBezTo>
                  <a:pt x="25182" y="16009"/>
                  <a:pt x="25044" y="16166"/>
                  <a:pt x="24961" y="16221"/>
                </a:cubicBezTo>
                <a:cubicBezTo>
                  <a:pt x="24878" y="16275"/>
                  <a:pt x="24619" y="16213"/>
                  <a:pt x="24586" y="16257"/>
                </a:cubicBezTo>
                <a:cubicBezTo>
                  <a:pt x="24553" y="16301"/>
                  <a:pt x="24394" y="16538"/>
                  <a:pt x="24290" y="16615"/>
                </a:cubicBezTo>
                <a:cubicBezTo>
                  <a:pt x="24185" y="16692"/>
                  <a:pt x="24166" y="17005"/>
                  <a:pt x="24134" y="17057"/>
                </a:cubicBezTo>
                <a:cubicBezTo>
                  <a:pt x="24102" y="17108"/>
                  <a:pt x="23850" y="17352"/>
                  <a:pt x="23641" y="17352"/>
                </a:cubicBezTo>
                <a:cubicBezTo>
                  <a:pt x="23432" y="17352"/>
                  <a:pt x="23453" y="17225"/>
                  <a:pt x="23311" y="17219"/>
                </a:cubicBezTo>
                <a:cubicBezTo>
                  <a:pt x="23169" y="17213"/>
                  <a:pt x="23096" y="17455"/>
                  <a:pt x="23096" y="17455"/>
                </a:cubicBezTo>
                <a:lnTo>
                  <a:pt x="22942" y="17455"/>
                </a:lnTo>
                <a:cubicBezTo>
                  <a:pt x="22863" y="17455"/>
                  <a:pt x="22616" y="17404"/>
                  <a:pt x="22540" y="17319"/>
                </a:cubicBezTo>
                <a:cubicBezTo>
                  <a:pt x="22464" y="17234"/>
                  <a:pt x="22337" y="17249"/>
                  <a:pt x="22174" y="17234"/>
                </a:cubicBezTo>
                <a:cubicBezTo>
                  <a:pt x="22011" y="17219"/>
                  <a:pt x="21856" y="17049"/>
                  <a:pt x="21772" y="16934"/>
                </a:cubicBezTo>
                <a:cubicBezTo>
                  <a:pt x="21687" y="16819"/>
                  <a:pt x="21521" y="16622"/>
                  <a:pt x="21448" y="16344"/>
                </a:cubicBezTo>
                <a:cubicBezTo>
                  <a:pt x="21375" y="16065"/>
                  <a:pt x="21288" y="16086"/>
                  <a:pt x="21073" y="15965"/>
                </a:cubicBezTo>
                <a:cubicBezTo>
                  <a:pt x="20858" y="15844"/>
                  <a:pt x="20855" y="15759"/>
                  <a:pt x="20770" y="15623"/>
                </a:cubicBezTo>
                <a:cubicBezTo>
                  <a:pt x="20686" y="15487"/>
                  <a:pt x="20456" y="15435"/>
                  <a:pt x="20341" y="15367"/>
                </a:cubicBezTo>
                <a:cubicBezTo>
                  <a:pt x="20226" y="15299"/>
                  <a:pt x="19828" y="14924"/>
                  <a:pt x="19741" y="14821"/>
                </a:cubicBezTo>
                <a:cubicBezTo>
                  <a:pt x="19653" y="14718"/>
                  <a:pt x="19529" y="14607"/>
                  <a:pt x="19408" y="14524"/>
                </a:cubicBezTo>
                <a:cubicBezTo>
                  <a:pt x="19287" y="14440"/>
                  <a:pt x="19303" y="14428"/>
                  <a:pt x="19294" y="14328"/>
                </a:cubicBezTo>
                <a:cubicBezTo>
                  <a:pt x="19285" y="14229"/>
                  <a:pt x="19267" y="14109"/>
                  <a:pt x="19216" y="14083"/>
                </a:cubicBezTo>
                <a:cubicBezTo>
                  <a:pt x="19164" y="14057"/>
                  <a:pt x="19051" y="14071"/>
                  <a:pt x="18904" y="14101"/>
                </a:cubicBezTo>
                <a:cubicBezTo>
                  <a:pt x="18758" y="14132"/>
                  <a:pt x="18736" y="14026"/>
                  <a:pt x="18659" y="13966"/>
                </a:cubicBezTo>
                <a:cubicBezTo>
                  <a:pt x="18582" y="13908"/>
                  <a:pt x="18549" y="13949"/>
                  <a:pt x="18457" y="14021"/>
                </a:cubicBezTo>
                <a:cubicBezTo>
                  <a:pt x="18364" y="14094"/>
                  <a:pt x="18277" y="14001"/>
                  <a:pt x="18190" y="13977"/>
                </a:cubicBezTo>
                <a:cubicBezTo>
                  <a:pt x="18104" y="13953"/>
                  <a:pt x="17967" y="13977"/>
                  <a:pt x="17823" y="13983"/>
                </a:cubicBezTo>
                <a:cubicBezTo>
                  <a:pt x="17679" y="13989"/>
                  <a:pt x="17551" y="13906"/>
                  <a:pt x="17478" y="13867"/>
                </a:cubicBezTo>
                <a:cubicBezTo>
                  <a:pt x="17406" y="13827"/>
                  <a:pt x="17351" y="13844"/>
                  <a:pt x="17183" y="13853"/>
                </a:cubicBezTo>
                <a:cubicBezTo>
                  <a:pt x="17015" y="13862"/>
                  <a:pt x="16894" y="13797"/>
                  <a:pt x="16810" y="13717"/>
                </a:cubicBezTo>
                <a:cubicBezTo>
                  <a:pt x="16725" y="13637"/>
                  <a:pt x="16630" y="13458"/>
                  <a:pt x="16616" y="13319"/>
                </a:cubicBezTo>
                <a:cubicBezTo>
                  <a:pt x="16603" y="13179"/>
                  <a:pt x="16451" y="13117"/>
                  <a:pt x="16397" y="13038"/>
                </a:cubicBezTo>
                <a:cubicBezTo>
                  <a:pt x="16342" y="12960"/>
                  <a:pt x="16179" y="12239"/>
                  <a:pt x="16153" y="12138"/>
                </a:cubicBezTo>
                <a:cubicBezTo>
                  <a:pt x="16127" y="12036"/>
                  <a:pt x="16094" y="11906"/>
                  <a:pt x="15979" y="11915"/>
                </a:cubicBezTo>
                <a:cubicBezTo>
                  <a:pt x="15864" y="11924"/>
                  <a:pt x="15867" y="12086"/>
                  <a:pt x="15842" y="12150"/>
                </a:cubicBezTo>
                <a:cubicBezTo>
                  <a:pt x="15816" y="12213"/>
                  <a:pt x="15716" y="12153"/>
                  <a:pt x="15666" y="12198"/>
                </a:cubicBezTo>
                <a:cubicBezTo>
                  <a:pt x="15616" y="12244"/>
                  <a:pt x="15550" y="12259"/>
                  <a:pt x="15455" y="12265"/>
                </a:cubicBezTo>
                <a:cubicBezTo>
                  <a:pt x="15359" y="12271"/>
                  <a:pt x="15352" y="12263"/>
                  <a:pt x="15282" y="12330"/>
                </a:cubicBezTo>
                <a:cubicBezTo>
                  <a:pt x="15213" y="12397"/>
                  <a:pt x="15119" y="12484"/>
                  <a:pt x="15083" y="12503"/>
                </a:cubicBezTo>
                <a:cubicBezTo>
                  <a:pt x="15046" y="12521"/>
                  <a:pt x="14980" y="12624"/>
                  <a:pt x="14945" y="12681"/>
                </a:cubicBezTo>
                <a:cubicBezTo>
                  <a:pt x="14910" y="12739"/>
                  <a:pt x="14757" y="12907"/>
                  <a:pt x="14709" y="12973"/>
                </a:cubicBezTo>
                <a:cubicBezTo>
                  <a:pt x="14660" y="13040"/>
                  <a:pt x="14615" y="13117"/>
                  <a:pt x="14547" y="13117"/>
                </a:cubicBezTo>
                <a:cubicBezTo>
                  <a:pt x="14479" y="13117"/>
                  <a:pt x="14378" y="13259"/>
                  <a:pt x="14224" y="13246"/>
                </a:cubicBezTo>
                <a:cubicBezTo>
                  <a:pt x="14069" y="13232"/>
                  <a:pt x="13994" y="13172"/>
                  <a:pt x="13853" y="13028"/>
                </a:cubicBezTo>
                <a:cubicBezTo>
                  <a:pt x="13712" y="12884"/>
                  <a:pt x="13658" y="12949"/>
                  <a:pt x="13584" y="12998"/>
                </a:cubicBezTo>
                <a:cubicBezTo>
                  <a:pt x="13510" y="13046"/>
                  <a:pt x="13200" y="13228"/>
                  <a:pt x="13148" y="13270"/>
                </a:cubicBezTo>
                <a:cubicBezTo>
                  <a:pt x="13097" y="13313"/>
                  <a:pt x="12982" y="13298"/>
                  <a:pt x="12897" y="13255"/>
                </a:cubicBezTo>
                <a:cubicBezTo>
                  <a:pt x="12813" y="13213"/>
                  <a:pt x="12661" y="13116"/>
                  <a:pt x="12583" y="13043"/>
                </a:cubicBezTo>
                <a:cubicBezTo>
                  <a:pt x="12504" y="12970"/>
                  <a:pt x="12301" y="12828"/>
                  <a:pt x="12008" y="12737"/>
                </a:cubicBezTo>
                <a:cubicBezTo>
                  <a:pt x="11715" y="12647"/>
                  <a:pt x="11572" y="12725"/>
                  <a:pt x="11470" y="12740"/>
                </a:cubicBezTo>
                <a:cubicBezTo>
                  <a:pt x="11367" y="12755"/>
                  <a:pt x="11330" y="12680"/>
                  <a:pt x="11321" y="12595"/>
                </a:cubicBezTo>
                <a:cubicBezTo>
                  <a:pt x="11312" y="12510"/>
                  <a:pt x="11086" y="12531"/>
                  <a:pt x="10877" y="12531"/>
                </a:cubicBezTo>
                <a:cubicBezTo>
                  <a:pt x="10668" y="12531"/>
                  <a:pt x="10719" y="12592"/>
                  <a:pt x="10608" y="12680"/>
                </a:cubicBezTo>
                <a:cubicBezTo>
                  <a:pt x="10496" y="12768"/>
                  <a:pt x="10453" y="12719"/>
                  <a:pt x="10287" y="12686"/>
                </a:cubicBezTo>
                <a:cubicBezTo>
                  <a:pt x="10121" y="12652"/>
                  <a:pt x="9776" y="12471"/>
                  <a:pt x="9682" y="12404"/>
                </a:cubicBezTo>
                <a:cubicBezTo>
                  <a:pt x="9588" y="12338"/>
                  <a:pt x="9258" y="12471"/>
                  <a:pt x="9168" y="12477"/>
                </a:cubicBezTo>
                <a:cubicBezTo>
                  <a:pt x="9077" y="12483"/>
                  <a:pt x="8998" y="12534"/>
                  <a:pt x="8998" y="12592"/>
                </a:cubicBezTo>
                <a:cubicBezTo>
                  <a:pt x="8998" y="12650"/>
                  <a:pt x="8974" y="12686"/>
                  <a:pt x="8902" y="12801"/>
                </a:cubicBezTo>
                <a:cubicBezTo>
                  <a:pt x="8829" y="12916"/>
                  <a:pt x="8632" y="12949"/>
                  <a:pt x="8566" y="12865"/>
                </a:cubicBezTo>
                <a:cubicBezTo>
                  <a:pt x="8499" y="12780"/>
                  <a:pt x="8381" y="12556"/>
                  <a:pt x="8245" y="12220"/>
                </a:cubicBezTo>
                <a:cubicBezTo>
                  <a:pt x="8109" y="11883"/>
                  <a:pt x="7913" y="12086"/>
                  <a:pt x="7834" y="12171"/>
                </a:cubicBezTo>
                <a:cubicBezTo>
                  <a:pt x="7755" y="12256"/>
                  <a:pt x="7671" y="12359"/>
                  <a:pt x="7556" y="12362"/>
                </a:cubicBezTo>
                <a:cubicBezTo>
                  <a:pt x="7441" y="12365"/>
                  <a:pt x="7290" y="12374"/>
                  <a:pt x="7184" y="12437"/>
                </a:cubicBezTo>
                <a:cubicBezTo>
                  <a:pt x="7078" y="12501"/>
                  <a:pt x="6939" y="12471"/>
                  <a:pt x="6893" y="12398"/>
                </a:cubicBezTo>
                <a:cubicBezTo>
                  <a:pt x="6848" y="12325"/>
                  <a:pt x="6760" y="12226"/>
                  <a:pt x="6624" y="12210"/>
                </a:cubicBezTo>
                <a:cubicBezTo>
                  <a:pt x="6488" y="12195"/>
                  <a:pt x="6340" y="12132"/>
                  <a:pt x="6204" y="12132"/>
                </a:cubicBezTo>
                <a:cubicBezTo>
                  <a:pt x="6067" y="12132"/>
                  <a:pt x="5853" y="12126"/>
                  <a:pt x="5723" y="12120"/>
                </a:cubicBezTo>
                <a:cubicBezTo>
                  <a:pt x="5593" y="12114"/>
                  <a:pt x="5466" y="12120"/>
                  <a:pt x="5317" y="12120"/>
                </a:cubicBezTo>
                <a:cubicBezTo>
                  <a:pt x="5169" y="12120"/>
                  <a:pt x="5148" y="12111"/>
                  <a:pt x="5091" y="12050"/>
                </a:cubicBezTo>
                <a:cubicBezTo>
                  <a:pt x="5033" y="11990"/>
                  <a:pt x="4921" y="11959"/>
                  <a:pt x="4858" y="11962"/>
                </a:cubicBezTo>
                <a:cubicBezTo>
                  <a:pt x="4794" y="11965"/>
                  <a:pt x="4625" y="11959"/>
                  <a:pt x="4546" y="11959"/>
                </a:cubicBezTo>
                <a:cubicBezTo>
                  <a:pt x="4468" y="11959"/>
                  <a:pt x="4365" y="12068"/>
                  <a:pt x="4310" y="12120"/>
                </a:cubicBezTo>
                <a:cubicBezTo>
                  <a:pt x="4256" y="12171"/>
                  <a:pt x="4198" y="12135"/>
                  <a:pt x="4147" y="12189"/>
                </a:cubicBezTo>
                <a:cubicBezTo>
                  <a:pt x="4095" y="12244"/>
                  <a:pt x="3974" y="12310"/>
                  <a:pt x="3862" y="12313"/>
                </a:cubicBezTo>
                <a:cubicBezTo>
                  <a:pt x="3751" y="12316"/>
                  <a:pt x="3587" y="12353"/>
                  <a:pt x="3542" y="12431"/>
                </a:cubicBezTo>
                <a:cubicBezTo>
                  <a:pt x="3496" y="12510"/>
                  <a:pt x="3388" y="12513"/>
                  <a:pt x="3306" y="12507"/>
                </a:cubicBezTo>
                <a:cubicBezTo>
                  <a:pt x="3224" y="12501"/>
                  <a:pt x="3161" y="12610"/>
                  <a:pt x="3043" y="12662"/>
                </a:cubicBezTo>
                <a:cubicBezTo>
                  <a:pt x="2925" y="12713"/>
                  <a:pt x="2810" y="12643"/>
                  <a:pt x="2728" y="12613"/>
                </a:cubicBezTo>
                <a:cubicBezTo>
                  <a:pt x="2647" y="12583"/>
                  <a:pt x="2550" y="12637"/>
                  <a:pt x="2517" y="12719"/>
                </a:cubicBezTo>
                <a:cubicBezTo>
                  <a:pt x="2483" y="12801"/>
                  <a:pt x="2480" y="12831"/>
                  <a:pt x="2402" y="12840"/>
                </a:cubicBezTo>
                <a:cubicBezTo>
                  <a:pt x="2323" y="12849"/>
                  <a:pt x="2229" y="12871"/>
                  <a:pt x="2166" y="12925"/>
                </a:cubicBezTo>
                <a:cubicBezTo>
                  <a:pt x="2102" y="12980"/>
                  <a:pt x="2005" y="13122"/>
                  <a:pt x="1894" y="13140"/>
                </a:cubicBezTo>
                <a:cubicBezTo>
                  <a:pt x="1781" y="13158"/>
                  <a:pt x="1654" y="13125"/>
                  <a:pt x="1609" y="13167"/>
                </a:cubicBezTo>
                <a:cubicBezTo>
                  <a:pt x="1564" y="13210"/>
                  <a:pt x="1331" y="13476"/>
                  <a:pt x="1252" y="13552"/>
                </a:cubicBezTo>
                <a:cubicBezTo>
                  <a:pt x="1174" y="13628"/>
                  <a:pt x="1050" y="13731"/>
                  <a:pt x="1056" y="13876"/>
                </a:cubicBezTo>
                <a:cubicBezTo>
                  <a:pt x="1062" y="14021"/>
                  <a:pt x="1040" y="14179"/>
                  <a:pt x="974" y="14233"/>
                </a:cubicBezTo>
                <a:cubicBezTo>
                  <a:pt x="907" y="14288"/>
                  <a:pt x="789" y="14221"/>
                  <a:pt x="596" y="14209"/>
                </a:cubicBezTo>
                <a:cubicBezTo>
                  <a:pt x="508" y="14204"/>
                  <a:pt x="420" y="14218"/>
                  <a:pt x="345" y="14235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6EC1B9-DA77-41FC-8F08-62BCAE053CD5}"/>
              </a:ext>
            </a:extLst>
          </p:cNvPr>
          <p:cNvSpPr/>
          <p:nvPr/>
        </p:nvSpPr>
        <p:spPr>
          <a:xfrm>
            <a:off x="0" y="0"/>
            <a:ext cx="5331906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9" y="153235"/>
            <a:ext cx="4685537" cy="1520825"/>
          </a:xfrm>
        </p:spPr>
        <p:txBody>
          <a:bodyPr/>
          <a:lstStyle/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Organizatori un darbības teritorija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251E27-5722-4B88-A3FE-477856D64E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93707" y="2055060"/>
            <a:ext cx="4380219" cy="4198938"/>
          </a:xfrm>
        </p:spPr>
        <p:txBody>
          <a:bodyPr/>
          <a:lstStyle/>
          <a:p>
            <a:pPr marL="0" indent="0">
              <a:buNone/>
            </a:pPr>
            <a:r>
              <a:rPr lang="lv-LV" sz="3200" dirty="0">
                <a:latin typeface="SEB SansSerif" panose="00000500000000000000" pitchFamily="2" charset="0"/>
                <a:cs typeface="Arial" panose="020B0604020202020204" pitchFamily="34" charset="0"/>
              </a:rPr>
              <a:t>Jūrmalas pilsēta</a:t>
            </a:r>
          </a:p>
          <a:p>
            <a:pPr marL="0" indent="0">
              <a:buNone/>
            </a:pPr>
            <a:r>
              <a:rPr lang="lv-LV" sz="3200" dirty="0">
                <a:latin typeface="SEB SansSerif" panose="00000500000000000000" pitchFamily="2" charset="0"/>
                <a:cs typeface="Arial" panose="020B0604020202020204" pitchFamily="34" charset="0"/>
              </a:rPr>
              <a:t>Ķekavas novads</a:t>
            </a:r>
          </a:p>
          <a:p>
            <a:pPr marL="0" indent="0">
              <a:buNone/>
            </a:pPr>
            <a:r>
              <a:rPr lang="lv-LV" sz="3200" dirty="0">
                <a:latin typeface="SEB SansSerif" panose="00000500000000000000" pitchFamily="2" charset="0"/>
                <a:cs typeface="Arial" panose="020B0604020202020204" pitchFamily="34" charset="0"/>
              </a:rPr>
              <a:t>Mārupes novads</a:t>
            </a:r>
          </a:p>
          <a:p>
            <a:pPr marL="0" indent="0">
              <a:buNone/>
            </a:pPr>
            <a:r>
              <a:rPr lang="lv-LV" sz="3200" dirty="0">
                <a:latin typeface="SEB SansSerif" panose="00000500000000000000" pitchFamily="2" charset="0"/>
                <a:cs typeface="Arial" panose="020B0604020202020204" pitchFamily="34" charset="0"/>
              </a:rPr>
              <a:t>Olaines novads</a:t>
            </a:r>
          </a:p>
          <a:p>
            <a:pPr marL="0" indent="0">
              <a:buNone/>
            </a:pPr>
            <a:r>
              <a:rPr lang="lv-LV" sz="3200" dirty="0">
                <a:latin typeface="SEB SansSerif" panose="00000500000000000000" pitchFamily="2" charset="0"/>
                <a:cs typeface="Arial" panose="020B0604020202020204" pitchFamily="34" charset="0"/>
              </a:rPr>
              <a:t>Siguldas novads</a:t>
            </a:r>
          </a:p>
          <a:p>
            <a:pPr marL="0" indent="0">
              <a:buNone/>
            </a:pPr>
            <a:r>
              <a:rPr lang="lv-LV" sz="3200" dirty="0">
                <a:latin typeface="SEB SansSerif" panose="00000500000000000000" pitchFamily="2" charset="0"/>
                <a:cs typeface="Arial" panose="020B0604020202020204" pitchFamily="34" charset="0"/>
              </a:rPr>
              <a:t>Ogres novads</a:t>
            </a:r>
          </a:p>
          <a:p>
            <a:pPr marL="0" indent="0">
              <a:buNone/>
            </a:pPr>
            <a:r>
              <a:rPr lang="lv-LV" sz="3200" dirty="0">
                <a:latin typeface="SEB SansSerif" panose="00000500000000000000" pitchFamily="2" charset="0"/>
                <a:cs typeface="Arial" panose="020B0604020202020204" pitchFamily="34" charset="0"/>
              </a:rPr>
              <a:t>Ropažu novads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732BF0DC-F1F5-4276-B58D-B29FE5D349C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821363" y="1939925"/>
            <a:ext cx="598805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AD7DC884-6914-4D1D-8580-E76628479F53}"/>
              </a:ext>
            </a:extLst>
          </p:cNvPr>
          <p:cNvSpPr>
            <a:spLocks noEditPoints="1"/>
          </p:cNvSpPr>
          <p:nvPr/>
        </p:nvSpPr>
        <p:spPr bwMode="auto">
          <a:xfrm>
            <a:off x="8020051" y="2911476"/>
            <a:ext cx="220663" cy="296863"/>
          </a:xfrm>
          <a:custGeom>
            <a:avLst/>
            <a:gdLst>
              <a:gd name="T0" fmla="*/ 971 w 1083"/>
              <a:gd name="T1" fmla="*/ 871 h 1463"/>
              <a:gd name="T2" fmla="*/ 1083 w 1083"/>
              <a:gd name="T3" fmla="*/ 541 h 1463"/>
              <a:gd name="T4" fmla="*/ 541 w 1083"/>
              <a:gd name="T5" fmla="*/ 0 h 1463"/>
              <a:gd name="T6" fmla="*/ 0 w 1083"/>
              <a:gd name="T7" fmla="*/ 541 h 1463"/>
              <a:gd name="T8" fmla="*/ 112 w 1083"/>
              <a:gd name="T9" fmla="*/ 871 h 1463"/>
              <a:gd name="T10" fmla="*/ 112 w 1083"/>
              <a:gd name="T11" fmla="*/ 871 h 1463"/>
              <a:gd name="T12" fmla="*/ 541 w 1083"/>
              <a:gd name="T13" fmla="*/ 1463 h 1463"/>
              <a:gd name="T14" fmla="*/ 971 w 1083"/>
              <a:gd name="T15" fmla="*/ 871 h 1463"/>
              <a:gd name="T16" fmla="*/ 541 w 1083"/>
              <a:gd name="T17" fmla="*/ 697 h 1463"/>
              <a:gd name="T18" fmla="*/ 697 w 1083"/>
              <a:gd name="T19" fmla="*/ 541 h 1463"/>
              <a:gd name="T20" fmla="*/ 541 w 1083"/>
              <a:gd name="T21" fmla="*/ 386 h 1463"/>
              <a:gd name="T22" fmla="*/ 386 w 1083"/>
              <a:gd name="T23" fmla="*/ 541 h 1463"/>
              <a:gd name="T24" fmla="*/ 541 w 1083"/>
              <a:gd name="T25" fmla="*/ 697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3" h="1463">
                <a:moveTo>
                  <a:pt x="971" y="871"/>
                </a:moveTo>
                <a:cubicBezTo>
                  <a:pt x="1041" y="780"/>
                  <a:pt x="1083" y="665"/>
                  <a:pt x="1083" y="541"/>
                </a:cubicBezTo>
                <a:cubicBezTo>
                  <a:pt x="1083" y="242"/>
                  <a:pt x="840" y="0"/>
                  <a:pt x="541" y="0"/>
                </a:cubicBezTo>
                <a:cubicBezTo>
                  <a:pt x="242" y="0"/>
                  <a:pt x="0" y="242"/>
                  <a:pt x="0" y="541"/>
                </a:cubicBezTo>
                <a:cubicBezTo>
                  <a:pt x="0" y="665"/>
                  <a:pt x="42" y="780"/>
                  <a:pt x="112" y="871"/>
                </a:cubicBezTo>
                <a:lnTo>
                  <a:pt x="112" y="871"/>
                </a:lnTo>
                <a:lnTo>
                  <a:pt x="541" y="1463"/>
                </a:lnTo>
                <a:lnTo>
                  <a:pt x="971" y="871"/>
                </a:lnTo>
                <a:close/>
                <a:moveTo>
                  <a:pt x="541" y="697"/>
                </a:moveTo>
                <a:cubicBezTo>
                  <a:pt x="627" y="697"/>
                  <a:pt x="697" y="627"/>
                  <a:pt x="697" y="541"/>
                </a:cubicBezTo>
                <a:cubicBezTo>
                  <a:pt x="697" y="455"/>
                  <a:pt x="627" y="386"/>
                  <a:pt x="541" y="386"/>
                </a:cubicBezTo>
                <a:cubicBezTo>
                  <a:pt x="455" y="386"/>
                  <a:pt x="386" y="455"/>
                  <a:pt x="386" y="541"/>
                </a:cubicBezTo>
                <a:cubicBezTo>
                  <a:pt x="386" y="627"/>
                  <a:pt x="455" y="697"/>
                  <a:pt x="541" y="6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7">
            <a:extLst>
              <a:ext uri="{FF2B5EF4-FFF2-40B4-BE49-F238E27FC236}">
                <a16:creationId xmlns:a16="http://schemas.microsoft.com/office/drawing/2014/main" id="{F14A7A27-7D84-4A20-B9A5-AE2F65B197C3}"/>
              </a:ext>
            </a:extLst>
          </p:cNvPr>
          <p:cNvSpPr>
            <a:spLocks noEditPoints="1"/>
          </p:cNvSpPr>
          <p:nvPr/>
        </p:nvSpPr>
        <p:spPr bwMode="auto">
          <a:xfrm>
            <a:off x="8156576" y="3035301"/>
            <a:ext cx="220663" cy="298450"/>
          </a:xfrm>
          <a:custGeom>
            <a:avLst/>
            <a:gdLst>
              <a:gd name="T0" fmla="*/ 971 w 1083"/>
              <a:gd name="T1" fmla="*/ 871 h 1463"/>
              <a:gd name="T2" fmla="*/ 1083 w 1083"/>
              <a:gd name="T3" fmla="*/ 541 h 1463"/>
              <a:gd name="T4" fmla="*/ 541 w 1083"/>
              <a:gd name="T5" fmla="*/ 0 h 1463"/>
              <a:gd name="T6" fmla="*/ 0 w 1083"/>
              <a:gd name="T7" fmla="*/ 541 h 1463"/>
              <a:gd name="T8" fmla="*/ 112 w 1083"/>
              <a:gd name="T9" fmla="*/ 871 h 1463"/>
              <a:gd name="T10" fmla="*/ 112 w 1083"/>
              <a:gd name="T11" fmla="*/ 871 h 1463"/>
              <a:gd name="T12" fmla="*/ 541 w 1083"/>
              <a:gd name="T13" fmla="*/ 1463 h 1463"/>
              <a:gd name="T14" fmla="*/ 971 w 1083"/>
              <a:gd name="T15" fmla="*/ 871 h 1463"/>
              <a:gd name="T16" fmla="*/ 541 w 1083"/>
              <a:gd name="T17" fmla="*/ 697 h 1463"/>
              <a:gd name="T18" fmla="*/ 697 w 1083"/>
              <a:gd name="T19" fmla="*/ 541 h 1463"/>
              <a:gd name="T20" fmla="*/ 541 w 1083"/>
              <a:gd name="T21" fmla="*/ 386 h 1463"/>
              <a:gd name="T22" fmla="*/ 386 w 1083"/>
              <a:gd name="T23" fmla="*/ 541 h 1463"/>
              <a:gd name="T24" fmla="*/ 541 w 1083"/>
              <a:gd name="T25" fmla="*/ 697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3" h="1463">
                <a:moveTo>
                  <a:pt x="971" y="871"/>
                </a:moveTo>
                <a:cubicBezTo>
                  <a:pt x="1041" y="780"/>
                  <a:pt x="1083" y="665"/>
                  <a:pt x="1083" y="541"/>
                </a:cubicBezTo>
                <a:cubicBezTo>
                  <a:pt x="1083" y="242"/>
                  <a:pt x="840" y="0"/>
                  <a:pt x="541" y="0"/>
                </a:cubicBezTo>
                <a:cubicBezTo>
                  <a:pt x="242" y="0"/>
                  <a:pt x="0" y="242"/>
                  <a:pt x="0" y="541"/>
                </a:cubicBezTo>
                <a:cubicBezTo>
                  <a:pt x="0" y="665"/>
                  <a:pt x="42" y="780"/>
                  <a:pt x="112" y="871"/>
                </a:cubicBezTo>
                <a:lnTo>
                  <a:pt x="112" y="871"/>
                </a:lnTo>
                <a:lnTo>
                  <a:pt x="541" y="1463"/>
                </a:lnTo>
                <a:lnTo>
                  <a:pt x="971" y="871"/>
                </a:lnTo>
                <a:close/>
                <a:moveTo>
                  <a:pt x="541" y="697"/>
                </a:moveTo>
                <a:cubicBezTo>
                  <a:pt x="627" y="697"/>
                  <a:pt x="697" y="627"/>
                  <a:pt x="697" y="541"/>
                </a:cubicBezTo>
                <a:cubicBezTo>
                  <a:pt x="697" y="455"/>
                  <a:pt x="627" y="386"/>
                  <a:pt x="541" y="386"/>
                </a:cubicBezTo>
                <a:cubicBezTo>
                  <a:pt x="455" y="386"/>
                  <a:pt x="386" y="455"/>
                  <a:pt x="386" y="541"/>
                </a:cubicBezTo>
                <a:cubicBezTo>
                  <a:pt x="386" y="627"/>
                  <a:pt x="455" y="697"/>
                  <a:pt x="541" y="6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00197B75-0E9B-49D3-AA12-B5DCF2529243}"/>
              </a:ext>
            </a:extLst>
          </p:cNvPr>
          <p:cNvSpPr>
            <a:spLocks noEditPoints="1"/>
          </p:cNvSpPr>
          <p:nvPr/>
        </p:nvSpPr>
        <p:spPr bwMode="auto">
          <a:xfrm>
            <a:off x="8356601" y="3189288"/>
            <a:ext cx="220663" cy="296863"/>
          </a:xfrm>
          <a:custGeom>
            <a:avLst/>
            <a:gdLst>
              <a:gd name="T0" fmla="*/ 971 w 1082"/>
              <a:gd name="T1" fmla="*/ 871 h 1463"/>
              <a:gd name="T2" fmla="*/ 1082 w 1082"/>
              <a:gd name="T3" fmla="*/ 542 h 1463"/>
              <a:gd name="T4" fmla="*/ 541 w 1082"/>
              <a:gd name="T5" fmla="*/ 0 h 1463"/>
              <a:gd name="T6" fmla="*/ 0 w 1082"/>
              <a:gd name="T7" fmla="*/ 542 h 1463"/>
              <a:gd name="T8" fmla="*/ 111 w 1082"/>
              <a:gd name="T9" fmla="*/ 871 h 1463"/>
              <a:gd name="T10" fmla="*/ 111 w 1082"/>
              <a:gd name="T11" fmla="*/ 871 h 1463"/>
              <a:gd name="T12" fmla="*/ 541 w 1082"/>
              <a:gd name="T13" fmla="*/ 1463 h 1463"/>
              <a:gd name="T14" fmla="*/ 971 w 1082"/>
              <a:gd name="T15" fmla="*/ 871 h 1463"/>
              <a:gd name="T16" fmla="*/ 541 w 1082"/>
              <a:gd name="T17" fmla="*/ 697 h 1463"/>
              <a:gd name="T18" fmla="*/ 697 w 1082"/>
              <a:gd name="T19" fmla="*/ 542 h 1463"/>
              <a:gd name="T20" fmla="*/ 541 w 1082"/>
              <a:gd name="T21" fmla="*/ 386 h 1463"/>
              <a:gd name="T22" fmla="*/ 385 w 1082"/>
              <a:gd name="T23" fmla="*/ 542 h 1463"/>
              <a:gd name="T24" fmla="*/ 541 w 1082"/>
              <a:gd name="T25" fmla="*/ 697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2" h="1463">
                <a:moveTo>
                  <a:pt x="971" y="871"/>
                </a:moveTo>
                <a:cubicBezTo>
                  <a:pt x="1041" y="780"/>
                  <a:pt x="1082" y="666"/>
                  <a:pt x="1082" y="542"/>
                </a:cubicBezTo>
                <a:cubicBezTo>
                  <a:pt x="1082" y="243"/>
                  <a:pt x="840" y="0"/>
                  <a:pt x="541" y="0"/>
                </a:cubicBezTo>
                <a:cubicBezTo>
                  <a:pt x="242" y="0"/>
                  <a:pt x="0" y="243"/>
                  <a:pt x="0" y="542"/>
                </a:cubicBezTo>
                <a:cubicBezTo>
                  <a:pt x="0" y="666"/>
                  <a:pt x="41" y="780"/>
                  <a:pt x="111" y="871"/>
                </a:cubicBezTo>
                <a:lnTo>
                  <a:pt x="111" y="871"/>
                </a:lnTo>
                <a:lnTo>
                  <a:pt x="541" y="1463"/>
                </a:lnTo>
                <a:lnTo>
                  <a:pt x="971" y="871"/>
                </a:lnTo>
                <a:close/>
                <a:moveTo>
                  <a:pt x="541" y="697"/>
                </a:moveTo>
                <a:cubicBezTo>
                  <a:pt x="627" y="697"/>
                  <a:pt x="697" y="628"/>
                  <a:pt x="697" y="542"/>
                </a:cubicBezTo>
                <a:cubicBezTo>
                  <a:pt x="697" y="456"/>
                  <a:pt x="627" y="386"/>
                  <a:pt x="541" y="386"/>
                </a:cubicBezTo>
                <a:cubicBezTo>
                  <a:pt x="455" y="386"/>
                  <a:pt x="385" y="456"/>
                  <a:pt x="385" y="542"/>
                </a:cubicBezTo>
                <a:cubicBezTo>
                  <a:pt x="385" y="628"/>
                  <a:pt x="455" y="697"/>
                  <a:pt x="541" y="6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9821175F-8917-41E4-ADB5-4E0E4FEC30F6}"/>
              </a:ext>
            </a:extLst>
          </p:cNvPr>
          <p:cNvSpPr>
            <a:spLocks noEditPoints="1"/>
          </p:cNvSpPr>
          <p:nvPr/>
        </p:nvSpPr>
        <p:spPr bwMode="auto">
          <a:xfrm>
            <a:off x="8185151" y="3200401"/>
            <a:ext cx="220663" cy="298450"/>
          </a:xfrm>
          <a:custGeom>
            <a:avLst/>
            <a:gdLst>
              <a:gd name="T0" fmla="*/ 971 w 1083"/>
              <a:gd name="T1" fmla="*/ 871 h 1463"/>
              <a:gd name="T2" fmla="*/ 1083 w 1083"/>
              <a:gd name="T3" fmla="*/ 542 h 1463"/>
              <a:gd name="T4" fmla="*/ 542 w 1083"/>
              <a:gd name="T5" fmla="*/ 0 h 1463"/>
              <a:gd name="T6" fmla="*/ 0 w 1083"/>
              <a:gd name="T7" fmla="*/ 542 h 1463"/>
              <a:gd name="T8" fmla="*/ 112 w 1083"/>
              <a:gd name="T9" fmla="*/ 871 h 1463"/>
              <a:gd name="T10" fmla="*/ 112 w 1083"/>
              <a:gd name="T11" fmla="*/ 871 h 1463"/>
              <a:gd name="T12" fmla="*/ 542 w 1083"/>
              <a:gd name="T13" fmla="*/ 1463 h 1463"/>
              <a:gd name="T14" fmla="*/ 971 w 1083"/>
              <a:gd name="T15" fmla="*/ 871 h 1463"/>
              <a:gd name="T16" fmla="*/ 542 w 1083"/>
              <a:gd name="T17" fmla="*/ 698 h 1463"/>
              <a:gd name="T18" fmla="*/ 697 w 1083"/>
              <a:gd name="T19" fmla="*/ 542 h 1463"/>
              <a:gd name="T20" fmla="*/ 542 w 1083"/>
              <a:gd name="T21" fmla="*/ 386 h 1463"/>
              <a:gd name="T22" fmla="*/ 386 w 1083"/>
              <a:gd name="T23" fmla="*/ 542 h 1463"/>
              <a:gd name="T24" fmla="*/ 542 w 1083"/>
              <a:gd name="T25" fmla="*/ 698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3" h="1463">
                <a:moveTo>
                  <a:pt x="971" y="871"/>
                </a:moveTo>
                <a:cubicBezTo>
                  <a:pt x="1041" y="780"/>
                  <a:pt x="1083" y="666"/>
                  <a:pt x="1083" y="542"/>
                </a:cubicBezTo>
                <a:cubicBezTo>
                  <a:pt x="1083" y="243"/>
                  <a:pt x="841" y="0"/>
                  <a:pt x="542" y="0"/>
                </a:cubicBezTo>
                <a:cubicBezTo>
                  <a:pt x="243" y="0"/>
                  <a:pt x="0" y="243"/>
                  <a:pt x="0" y="542"/>
                </a:cubicBezTo>
                <a:cubicBezTo>
                  <a:pt x="0" y="666"/>
                  <a:pt x="42" y="780"/>
                  <a:pt x="112" y="871"/>
                </a:cubicBezTo>
                <a:lnTo>
                  <a:pt x="112" y="871"/>
                </a:lnTo>
                <a:lnTo>
                  <a:pt x="542" y="1463"/>
                </a:lnTo>
                <a:lnTo>
                  <a:pt x="971" y="871"/>
                </a:lnTo>
                <a:close/>
                <a:moveTo>
                  <a:pt x="542" y="698"/>
                </a:moveTo>
                <a:cubicBezTo>
                  <a:pt x="628" y="698"/>
                  <a:pt x="697" y="628"/>
                  <a:pt x="697" y="542"/>
                </a:cubicBezTo>
                <a:cubicBezTo>
                  <a:pt x="697" y="456"/>
                  <a:pt x="628" y="386"/>
                  <a:pt x="542" y="386"/>
                </a:cubicBezTo>
                <a:cubicBezTo>
                  <a:pt x="456" y="386"/>
                  <a:pt x="386" y="456"/>
                  <a:pt x="386" y="542"/>
                </a:cubicBezTo>
                <a:cubicBezTo>
                  <a:pt x="386" y="628"/>
                  <a:pt x="456" y="698"/>
                  <a:pt x="542" y="6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0">
            <a:extLst>
              <a:ext uri="{FF2B5EF4-FFF2-40B4-BE49-F238E27FC236}">
                <a16:creationId xmlns:a16="http://schemas.microsoft.com/office/drawing/2014/main" id="{3907BCBC-4AC9-4009-8AAD-13E012F7B977}"/>
              </a:ext>
            </a:extLst>
          </p:cNvPr>
          <p:cNvSpPr>
            <a:spLocks noEditPoints="1"/>
          </p:cNvSpPr>
          <p:nvPr/>
        </p:nvSpPr>
        <p:spPr bwMode="auto">
          <a:xfrm>
            <a:off x="8924926" y="2624138"/>
            <a:ext cx="220663" cy="296863"/>
          </a:xfrm>
          <a:custGeom>
            <a:avLst/>
            <a:gdLst>
              <a:gd name="T0" fmla="*/ 971 w 1082"/>
              <a:gd name="T1" fmla="*/ 871 h 1463"/>
              <a:gd name="T2" fmla="*/ 1082 w 1082"/>
              <a:gd name="T3" fmla="*/ 542 h 1463"/>
              <a:gd name="T4" fmla="*/ 541 w 1082"/>
              <a:gd name="T5" fmla="*/ 0 h 1463"/>
              <a:gd name="T6" fmla="*/ 0 w 1082"/>
              <a:gd name="T7" fmla="*/ 542 h 1463"/>
              <a:gd name="T8" fmla="*/ 111 w 1082"/>
              <a:gd name="T9" fmla="*/ 871 h 1463"/>
              <a:gd name="T10" fmla="*/ 111 w 1082"/>
              <a:gd name="T11" fmla="*/ 871 h 1463"/>
              <a:gd name="T12" fmla="*/ 541 w 1082"/>
              <a:gd name="T13" fmla="*/ 1463 h 1463"/>
              <a:gd name="T14" fmla="*/ 971 w 1082"/>
              <a:gd name="T15" fmla="*/ 871 h 1463"/>
              <a:gd name="T16" fmla="*/ 541 w 1082"/>
              <a:gd name="T17" fmla="*/ 698 h 1463"/>
              <a:gd name="T18" fmla="*/ 697 w 1082"/>
              <a:gd name="T19" fmla="*/ 542 h 1463"/>
              <a:gd name="T20" fmla="*/ 541 w 1082"/>
              <a:gd name="T21" fmla="*/ 386 h 1463"/>
              <a:gd name="T22" fmla="*/ 385 w 1082"/>
              <a:gd name="T23" fmla="*/ 542 h 1463"/>
              <a:gd name="T24" fmla="*/ 541 w 1082"/>
              <a:gd name="T25" fmla="*/ 698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2" h="1463">
                <a:moveTo>
                  <a:pt x="971" y="871"/>
                </a:moveTo>
                <a:cubicBezTo>
                  <a:pt x="1041" y="780"/>
                  <a:pt x="1082" y="666"/>
                  <a:pt x="1082" y="542"/>
                </a:cubicBezTo>
                <a:cubicBezTo>
                  <a:pt x="1082" y="243"/>
                  <a:pt x="840" y="0"/>
                  <a:pt x="541" y="0"/>
                </a:cubicBezTo>
                <a:cubicBezTo>
                  <a:pt x="242" y="0"/>
                  <a:pt x="0" y="243"/>
                  <a:pt x="0" y="542"/>
                </a:cubicBezTo>
                <a:cubicBezTo>
                  <a:pt x="0" y="666"/>
                  <a:pt x="41" y="780"/>
                  <a:pt x="111" y="871"/>
                </a:cubicBezTo>
                <a:lnTo>
                  <a:pt x="111" y="871"/>
                </a:lnTo>
                <a:lnTo>
                  <a:pt x="541" y="1463"/>
                </a:lnTo>
                <a:lnTo>
                  <a:pt x="971" y="871"/>
                </a:lnTo>
                <a:close/>
                <a:moveTo>
                  <a:pt x="541" y="698"/>
                </a:moveTo>
                <a:cubicBezTo>
                  <a:pt x="627" y="698"/>
                  <a:pt x="697" y="628"/>
                  <a:pt x="697" y="542"/>
                </a:cubicBezTo>
                <a:cubicBezTo>
                  <a:pt x="697" y="456"/>
                  <a:pt x="627" y="386"/>
                  <a:pt x="541" y="386"/>
                </a:cubicBezTo>
                <a:cubicBezTo>
                  <a:pt x="455" y="386"/>
                  <a:pt x="385" y="456"/>
                  <a:pt x="385" y="542"/>
                </a:cubicBezTo>
                <a:cubicBezTo>
                  <a:pt x="385" y="628"/>
                  <a:pt x="455" y="698"/>
                  <a:pt x="541" y="6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6292F2FA-7AD8-40ED-AA71-F21041060793}"/>
              </a:ext>
            </a:extLst>
          </p:cNvPr>
          <p:cNvSpPr>
            <a:spLocks noEditPoints="1"/>
          </p:cNvSpPr>
          <p:nvPr/>
        </p:nvSpPr>
        <p:spPr bwMode="auto">
          <a:xfrm>
            <a:off x="8459788" y="2881313"/>
            <a:ext cx="220663" cy="296863"/>
          </a:xfrm>
          <a:custGeom>
            <a:avLst/>
            <a:gdLst>
              <a:gd name="T0" fmla="*/ 971 w 1082"/>
              <a:gd name="T1" fmla="*/ 871 h 1463"/>
              <a:gd name="T2" fmla="*/ 1082 w 1082"/>
              <a:gd name="T3" fmla="*/ 541 h 1463"/>
              <a:gd name="T4" fmla="*/ 541 w 1082"/>
              <a:gd name="T5" fmla="*/ 0 h 1463"/>
              <a:gd name="T6" fmla="*/ 0 w 1082"/>
              <a:gd name="T7" fmla="*/ 541 h 1463"/>
              <a:gd name="T8" fmla="*/ 111 w 1082"/>
              <a:gd name="T9" fmla="*/ 871 h 1463"/>
              <a:gd name="T10" fmla="*/ 111 w 1082"/>
              <a:gd name="T11" fmla="*/ 871 h 1463"/>
              <a:gd name="T12" fmla="*/ 541 w 1082"/>
              <a:gd name="T13" fmla="*/ 1463 h 1463"/>
              <a:gd name="T14" fmla="*/ 971 w 1082"/>
              <a:gd name="T15" fmla="*/ 871 h 1463"/>
              <a:gd name="T16" fmla="*/ 541 w 1082"/>
              <a:gd name="T17" fmla="*/ 697 h 1463"/>
              <a:gd name="T18" fmla="*/ 697 w 1082"/>
              <a:gd name="T19" fmla="*/ 541 h 1463"/>
              <a:gd name="T20" fmla="*/ 541 w 1082"/>
              <a:gd name="T21" fmla="*/ 386 h 1463"/>
              <a:gd name="T22" fmla="*/ 385 w 1082"/>
              <a:gd name="T23" fmla="*/ 541 h 1463"/>
              <a:gd name="T24" fmla="*/ 541 w 1082"/>
              <a:gd name="T25" fmla="*/ 697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2" h="1463">
                <a:moveTo>
                  <a:pt x="971" y="871"/>
                </a:moveTo>
                <a:cubicBezTo>
                  <a:pt x="1041" y="780"/>
                  <a:pt x="1082" y="665"/>
                  <a:pt x="1082" y="541"/>
                </a:cubicBezTo>
                <a:cubicBezTo>
                  <a:pt x="1082" y="242"/>
                  <a:pt x="840" y="0"/>
                  <a:pt x="541" y="0"/>
                </a:cubicBezTo>
                <a:cubicBezTo>
                  <a:pt x="242" y="0"/>
                  <a:pt x="0" y="242"/>
                  <a:pt x="0" y="541"/>
                </a:cubicBezTo>
                <a:cubicBezTo>
                  <a:pt x="0" y="665"/>
                  <a:pt x="41" y="780"/>
                  <a:pt x="111" y="871"/>
                </a:cubicBezTo>
                <a:lnTo>
                  <a:pt x="111" y="871"/>
                </a:lnTo>
                <a:lnTo>
                  <a:pt x="541" y="1463"/>
                </a:lnTo>
                <a:lnTo>
                  <a:pt x="971" y="871"/>
                </a:lnTo>
                <a:close/>
                <a:moveTo>
                  <a:pt x="541" y="697"/>
                </a:moveTo>
                <a:cubicBezTo>
                  <a:pt x="627" y="697"/>
                  <a:pt x="697" y="627"/>
                  <a:pt x="697" y="541"/>
                </a:cubicBezTo>
                <a:cubicBezTo>
                  <a:pt x="697" y="455"/>
                  <a:pt x="627" y="386"/>
                  <a:pt x="541" y="386"/>
                </a:cubicBezTo>
                <a:cubicBezTo>
                  <a:pt x="455" y="386"/>
                  <a:pt x="385" y="455"/>
                  <a:pt x="385" y="541"/>
                </a:cubicBezTo>
                <a:cubicBezTo>
                  <a:pt x="385" y="627"/>
                  <a:pt x="455" y="697"/>
                  <a:pt x="541" y="6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E0E45B17-830B-42D9-BFEF-A5FA86810EF0}"/>
              </a:ext>
            </a:extLst>
          </p:cNvPr>
          <p:cNvSpPr>
            <a:spLocks noEditPoints="1"/>
          </p:cNvSpPr>
          <p:nvPr/>
        </p:nvSpPr>
        <p:spPr bwMode="auto">
          <a:xfrm>
            <a:off x="8686006" y="3142291"/>
            <a:ext cx="220663" cy="296863"/>
          </a:xfrm>
          <a:custGeom>
            <a:avLst/>
            <a:gdLst>
              <a:gd name="T0" fmla="*/ 971 w 1082"/>
              <a:gd name="T1" fmla="*/ 871 h 1463"/>
              <a:gd name="T2" fmla="*/ 1082 w 1082"/>
              <a:gd name="T3" fmla="*/ 542 h 1463"/>
              <a:gd name="T4" fmla="*/ 541 w 1082"/>
              <a:gd name="T5" fmla="*/ 0 h 1463"/>
              <a:gd name="T6" fmla="*/ 0 w 1082"/>
              <a:gd name="T7" fmla="*/ 542 h 1463"/>
              <a:gd name="T8" fmla="*/ 111 w 1082"/>
              <a:gd name="T9" fmla="*/ 871 h 1463"/>
              <a:gd name="T10" fmla="*/ 111 w 1082"/>
              <a:gd name="T11" fmla="*/ 871 h 1463"/>
              <a:gd name="T12" fmla="*/ 541 w 1082"/>
              <a:gd name="T13" fmla="*/ 1463 h 1463"/>
              <a:gd name="T14" fmla="*/ 971 w 1082"/>
              <a:gd name="T15" fmla="*/ 871 h 1463"/>
              <a:gd name="T16" fmla="*/ 541 w 1082"/>
              <a:gd name="T17" fmla="*/ 698 h 1463"/>
              <a:gd name="T18" fmla="*/ 697 w 1082"/>
              <a:gd name="T19" fmla="*/ 542 h 1463"/>
              <a:gd name="T20" fmla="*/ 541 w 1082"/>
              <a:gd name="T21" fmla="*/ 386 h 1463"/>
              <a:gd name="T22" fmla="*/ 385 w 1082"/>
              <a:gd name="T23" fmla="*/ 542 h 1463"/>
              <a:gd name="T24" fmla="*/ 541 w 1082"/>
              <a:gd name="T25" fmla="*/ 698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2" h="1463">
                <a:moveTo>
                  <a:pt x="971" y="871"/>
                </a:moveTo>
                <a:cubicBezTo>
                  <a:pt x="1041" y="780"/>
                  <a:pt x="1082" y="666"/>
                  <a:pt x="1082" y="542"/>
                </a:cubicBezTo>
                <a:cubicBezTo>
                  <a:pt x="1082" y="243"/>
                  <a:pt x="840" y="0"/>
                  <a:pt x="541" y="0"/>
                </a:cubicBezTo>
                <a:cubicBezTo>
                  <a:pt x="242" y="0"/>
                  <a:pt x="0" y="243"/>
                  <a:pt x="0" y="542"/>
                </a:cubicBezTo>
                <a:cubicBezTo>
                  <a:pt x="0" y="666"/>
                  <a:pt x="41" y="780"/>
                  <a:pt x="111" y="871"/>
                </a:cubicBezTo>
                <a:lnTo>
                  <a:pt x="111" y="871"/>
                </a:lnTo>
                <a:lnTo>
                  <a:pt x="541" y="1463"/>
                </a:lnTo>
                <a:lnTo>
                  <a:pt x="971" y="871"/>
                </a:lnTo>
                <a:close/>
                <a:moveTo>
                  <a:pt x="541" y="698"/>
                </a:moveTo>
                <a:cubicBezTo>
                  <a:pt x="627" y="698"/>
                  <a:pt x="697" y="628"/>
                  <a:pt x="697" y="542"/>
                </a:cubicBezTo>
                <a:cubicBezTo>
                  <a:pt x="697" y="456"/>
                  <a:pt x="627" y="386"/>
                  <a:pt x="541" y="386"/>
                </a:cubicBezTo>
                <a:cubicBezTo>
                  <a:pt x="455" y="386"/>
                  <a:pt x="385" y="456"/>
                  <a:pt x="385" y="542"/>
                </a:cubicBezTo>
                <a:cubicBezTo>
                  <a:pt x="385" y="628"/>
                  <a:pt x="455" y="698"/>
                  <a:pt x="541" y="6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D3AF88-70B3-4D24-92E8-4F1FC0C81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80C9CA-BEB1-483E-9C6A-A5FFE6F55B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/>
          <a:stretch/>
        </p:blipFill>
        <p:spPr>
          <a:xfrm>
            <a:off x="5675392" y="5720611"/>
            <a:ext cx="6181794" cy="3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24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402E4C-1E39-4473-BD3C-53EEDF0F6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" r="14983" b="22496"/>
          <a:stretch/>
        </p:blipFill>
        <p:spPr>
          <a:xfrm>
            <a:off x="0" y="-1"/>
            <a:ext cx="12190413" cy="68580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428779-75BD-4514-957F-40C3064C8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889" y="2218577"/>
            <a:ext cx="10299349" cy="761386"/>
          </a:xfrm>
        </p:spPr>
        <p:txBody>
          <a:bodyPr/>
          <a:lstStyle/>
          <a:p>
            <a:r>
              <a:rPr lang="lv-LV" sz="4800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Naudas plūsma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60AF962-5880-4BCE-B8E0-E3A145464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888" y="2993442"/>
            <a:ext cx="11449050" cy="744365"/>
          </a:xfrm>
        </p:spPr>
        <p:txBody>
          <a:bodyPr/>
          <a:lstStyle/>
          <a:p>
            <a:r>
              <a:rPr lang="lv-LV" sz="4800" dirty="0">
                <a:latin typeface="SEB SansSerif" panose="00000500000000000000" pitchFamily="2" charset="0"/>
                <a:cs typeface="Arial" panose="020B0604020202020204" pitchFamily="34" charset="0"/>
              </a:rPr>
              <a:t>Padomi aizpildīšanai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C1551-E165-41B7-B6E8-C9250A328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8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82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187E21-9DF1-4909-8742-AE6539A013D2}"/>
              </a:ext>
            </a:extLst>
          </p:cNvPr>
          <p:cNvSpPr/>
          <p:nvPr/>
        </p:nvSpPr>
        <p:spPr>
          <a:xfrm>
            <a:off x="-3" y="0"/>
            <a:ext cx="12190415" cy="6858000"/>
          </a:xfrm>
          <a:prstGeom prst="rect">
            <a:avLst/>
          </a:prstGeom>
          <a:solidFill>
            <a:srgbClr val="F4F5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0751" y="2551205"/>
            <a:ext cx="9427324" cy="1335775"/>
          </a:xfrm>
        </p:spPr>
        <p:txBody>
          <a:bodyPr anchor="t"/>
          <a:lstStyle/>
          <a:p>
            <a:pPr algn="ctr"/>
            <a:r>
              <a:rPr lang="lv-LV" sz="4800" dirty="0">
                <a:solidFill>
                  <a:schemeClr val="accent3"/>
                </a:solidFill>
              </a:rPr>
              <a:t>Peļņa</a:t>
            </a:r>
            <a:r>
              <a:rPr lang="lv-LV" sz="4800" dirty="0"/>
              <a:t> = Ieņēmumi</a:t>
            </a:r>
            <a:r>
              <a:rPr lang="en-US" sz="4800" dirty="0"/>
              <a:t> – </a:t>
            </a:r>
            <a:r>
              <a:rPr lang="lv-LV" sz="4800" dirty="0"/>
              <a:t>Izdevumi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B985A6-2A0F-4FE8-B5C2-929867114B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41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F87967-E3D8-48C2-A37B-34303A27BC4F}"/>
              </a:ext>
            </a:extLst>
          </p:cNvPr>
          <p:cNvSpPr/>
          <p:nvPr/>
        </p:nvSpPr>
        <p:spPr>
          <a:xfrm>
            <a:off x="-2" y="0"/>
            <a:ext cx="4567238" cy="6858000"/>
          </a:xfrm>
          <a:prstGeom prst="rect">
            <a:avLst/>
          </a:prstGeom>
          <a:solidFill>
            <a:srgbClr val="F4F5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E00363-103E-4726-9D34-D7FA7B5B963C}"/>
              </a:ext>
            </a:extLst>
          </p:cNvPr>
          <p:cNvSpPr txBox="1">
            <a:spLocks/>
          </p:cNvSpPr>
          <p:nvPr/>
        </p:nvSpPr>
        <p:spPr bwMode="auto">
          <a:xfrm>
            <a:off x="493708" y="153235"/>
            <a:ext cx="586865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 err="1">
                <a:latin typeface="SEB SansSerif" panose="00000500000000000000" pitchFamily="2" charset="0"/>
                <a:cs typeface="Arial" panose="020B0604020202020204" pitchFamily="34" charset="0"/>
              </a:rPr>
              <a:t>Izdevumi</a:t>
            </a:r>
            <a:endParaRPr lang="lv-LV" sz="3600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F811E0-9918-4464-BB7C-D2CE6943E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A927D1-413B-46B6-9D58-8519E62A583F}"/>
              </a:ext>
            </a:extLst>
          </p:cNvPr>
          <p:cNvSpPr txBox="1">
            <a:spLocks/>
          </p:cNvSpPr>
          <p:nvPr/>
        </p:nvSpPr>
        <p:spPr>
          <a:xfrm>
            <a:off x="5325092" y="1401493"/>
            <a:ext cx="4047276" cy="457200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Kāds starta kapitāls </a:t>
            </a:r>
            <a:b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man nepieciešams?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Kādas ir fiksētās izmaksas?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Kādas ir mainīgās izmaksas?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Kādas ir izmaksas uz </a:t>
            </a:r>
            <a:b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1 produkcijas vienību?</a:t>
            </a:r>
            <a:b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endParaRPr lang="lv-LV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ABB726E-8E60-4F33-B107-DEEED6698A36}"/>
              </a:ext>
            </a:extLst>
          </p:cNvPr>
          <p:cNvSpPr>
            <a:spLocks noEditPoints="1"/>
          </p:cNvSpPr>
          <p:nvPr/>
        </p:nvSpPr>
        <p:spPr bwMode="auto">
          <a:xfrm>
            <a:off x="1260473" y="4584700"/>
            <a:ext cx="2046288" cy="1173163"/>
          </a:xfrm>
          <a:custGeom>
            <a:avLst/>
            <a:gdLst>
              <a:gd name="T0" fmla="*/ 1826 w 5645"/>
              <a:gd name="T1" fmla="*/ 1140 h 3251"/>
              <a:gd name="T2" fmla="*/ 2743 w 5645"/>
              <a:gd name="T3" fmla="*/ 1140 h 3251"/>
              <a:gd name="T4" fmla="*/ 3880 w 5645"/>
              <a:gd name="T5" fmla="*/ 2175 h 3251"/>
              <a:gd name="T6" fmla="*/ 4195 w 5645"/>
              <a:gd name="T7" fmla="*/ 1582 h 3251"/>
              <a:gd name="T8" fmla="*/ 4464 w 5645"/>
              <a:gd name="T9" fmla="*/ 2175 h 3251"/>
              <a:gd name="T10" fmla="*/ 106 w 5645"/>
              <a:gd name="T11" fmla="*/ 1582 h 3251"/>
              <a:gd name="T12" fmla="*/ 690 w 5645"/>
              <a:gd name="T13" fmla="*/ 1898 h 3251"/>
              <a:gd name="T14" fmla="*/ 106 w 5645"/>
              <a:gd name="T15" fmla="*/ 2175 h 3251"/>
              <a:gd name="T16" fmla="*/ 690 w 5645"/>
              <a:gd name="T17" fmla="*/ 106 h 3251"/>
              <a:gd name="T18" fmla="*/ 374 w 5645"/>
              <a:gd name="T19" fmla="*/ 690 h 3251"/>
              <a:gd name="T20" fmla="*/ 106 w 5645"/>
              <a:gd name="T21" fmla="*/ 106 h 3251"/>
              <a:gd name="T22" fmla="*/ 3774 w 5645"/>
              <a:gd name="T23" fmla="*/ 1849 h 3251"/>
              <a:gd name="T24" fmla="*/ 796 w 5645"/>
              <a:gd name="T25" fmla="*/ 2175 h 3251"/>
              <a:gd name="T26" fmla="*/ 743 w 5645"/>
              <a:gd name="T27" fmla="*/ 1796 h 3251"/>
              <a:gd name="T28" fmla="*/ 423 w 5645"/>
              <a:gd name="T29" fmla="*/ 1476 h 3251"/>
              <a:gd name="T30" fmla="*/ 106 w 5645"/>
              <a:gd name="T31" fmla="*/ 796 h 3251"/>
              <a:gd name="T32" fmla="*/ 476 w 5645"/>
              <a:gd name="T33" fmla="*/ 743 h 3251"/>
              <a:gd name="T34" fmla="*/ 796 w 5645"/>
              <a:gd name="T35" fmla="*/ 423 h 3251"/>
              <a:gd name="T36" fmla="*/ 3774 w 5645"/>
              <a:gd name="T37" fmla="*/ 106 h 3251"/>
              <a:gd name="T38" fmla="*/ 3827 w 5645"/>
              <a:gd name="T39" fmla="*/ 476 h 3251"/>
              <a:gd name="T40" fmla="*/ 4146 w 5645"/>
              <a:gd name="T41" fmla="*/ 796 h 3251"/>
              <a:gd name="T42" fmla="*/ 4464 w 5645"/>
              <a:gd name="T43" fmla="*/ 1476 h 3251"/>
              <a:gd name="T44" fmla="*/ 4093 w 5645"/>
              <a:gd name="T45" fmla="*/ 1529 h 3251"/>
              <a:gd name="T46" fmla="*/ 3774 w 5645"/>
              <a:gd name="T47" fmla="*/ 1849 h 3251"/>
              <a:gd name="T48" fmla="*/ 4195 w 5645"/>
              <a:gd name="T49" fmla="*/ 690 h 3251"/>
              <a:gd name="T50" fmla="*/ 3880 w 5645"/>
              <a:gd name="T51" fmla="*/ 106 h 3251"/>
              <a:gd name="T52" fmla="*/ 4464 w 5645"/>
              <a:gd name="T53" fmla="*/ 690 h 3251"/>
              <a:gd name="T54" fmla="*/ 53 w 5645"/>
              <a:gd name="T55" fmla="*/ 0 h 3251"/>
              <a:gd name="T56" fmla="*/ 0 w 5645"/>
              <a:gd name="T57" fmla="*/ 2228 h 3251"/>
              <a:gd name="T58" fmla="*/ 4517 w 5645"/>
              <a:gd name="T59" fmla="*/ 2281 h 3251"/>
              <a:gd name="T60" fmla="*/ 4569 w 5645"/>
              <a:gd name="T61" fmla="*/ 53 h 3251"/>
              <a:gd name="T62" fmla="*/ 5592 w 5645"/>
              <a:gd name="T63" fmla="*/ 3251 h 3251"/>
              <a:gd name="T64" fmla="*/ 1129 w 5645"/>
              <a:gd name="T65" fmla="*/ 3145 h 3251"/>
              <a:gd name="T66" fmla="*/ 5540 w 5645"/>
              <a:gd name="T67" fmla="*/ 1023 h 3251"/>
              <a:gd name="T68" fmla="*/ 5645 w 5645"/>
              <a:gd name="T69" fmla="*/ 3198 h 3251"/>
              <a:gd name="T70" fmla="*/ 5054 w 5645"/>
              <a:gd name="T71" fmla="*/ 2766 h 3251"/>
              <a:gd name="T72" fmla="*/ 591 w 5645"/>
              <a:gd name="T73" fmla="*/ 2660 h 3251"/>
              <a:gd name="T74" fmla="*/ 5002 w 5645"/>
              <a:gd name="T75" fmla="*/ 538 h 3251"/>
              <a:gd name="T76" fmla="*/ 5107 w 5645"/>
              <a:gd name="T77" fmla="*/ 2713 h 3251"/>
              <a:gd name="T78" fmla="*/ 2285 w 5645"/>
              <a:gd name="T79" fmla="*/ 1705 h 3251"/>
              <a:gd name="T80" fmla="*/ 2285 w 5645"/>
              <a:gd name="T81" fmla="*/ 576 h 3251"/>
              <a:gd name="T82" fmla="*/ 2285 w 5645"/>
              <a:gd name="T83" fmla="*/ 1705 h 3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645" h="3251">
                <a:moveTo>
                  <a:pt x="2285" y="682"/>
                </a:moveTo>
                <a:cubicBezTo>
                  <a:pt x="2031" y="682"/>
                  <a:pt x="1826" y="887"/>
                  <a:pt x="1826" y="1140"/>
                </a:cubicBezTo>
                <a:cubicBezTo>
                  <a:pt x="1826" y="1394"/>
                  <a:pt x="2031" y="1599"/>
                  <a:pt x="2285" y="1599"/>
                </a:cubicBezTo>
                <a:cubicBezTo>
                  <a:pt x="2538" y="1599"/>
                  <a:pt x="2743" y="1394"/>
                  <a:pt x="2743" y="1140"/>
                </a:cubicBezTo>
                <a:cubicBezTo>
                  <a:pt x="2743" y="887"/>
                  <a:pt x="2538" y="682"/>
                  <a:pt x="2285" y="682"/>
                </a:cubicBezTo>
                <a:close/>
                <a:moveTo>
                  <a:pt x="3880" y="2175"/>
                </a:moveTo>
                <a:lnTo>
                  <a:pt x="3880" y="1898"/>
                </a:lnTo>
                <a:cubicBezTo>
                  <a:pt x="4043" y="1875"/>
                  <a:pt x="4172" y="1745"/>
                  <a:pt x="4195" y="1582"/>
                </a:cubicBezTo>
                <a:lnTo>
                  <a:pt x="4464" y="1582"/>
                </a:lnTo>
                <a:lnTo>
                  <a:pt x="4464" y="2175"/>
                </a:lnTo>
                <a:lnTo>
                  <a:pt x="3880" y="2175"/>
                </a:lnTo>
                <a:close/>
                <a:moveTo>
                  <a:pt x="106" y="1582"/>
                </a:moveTo>
                <a:lnTo>
                  <a:pt x="374" y="1582"/>
                </a:lnTo>
                <a:cubicBezTo>
                  <a:pt x="397" y="1745"/>
                  <a:pt x="527" y="1875"/>
                  <a:pt x="690" y="1898"/>
                </a:cubicBezTo>
                <a:lnTo>
                  <a:pt x="690" y="2175"/>
                </a:lnTo>
                <a:lnTo>
                  <a:pt x="106" y="2175"/>
                </a:lnTo>
                <a:lnTo>
                  <a:pt x="106" y="1582"/>
                </a:lnTo>
                <a:close/>
                <a:moveTo>
                  <a:pt x="690" y="106"/>
                </a:moveTo>
                <a:lnTo>
                  <a:pt x="690" y="374"/>
                </a:lnTo>
                <a:cubicBezTo>
                  <a:pt x="527" y="397"/>
                  <a:pt x="397" y="527"/>
                  <a:pt x="374" y="690"/>
                </a:cubicBezTo>
                <a:lnTo>
                  <a:pt x="106" y="690"/>
                </a:lnTo>
                <a:lnTo>
                  <a:pt x="106" y="106"/>
                </a:lnTo>
                <a:lnTo>
                  <a:pt x="690" y="106"/>
                </a:lnTo>
                <a:close/>
                <a:moveTo>
                  <a:pt x="3774" y="1849"/>
                </a:moveTo>
                <a:lnTo>
                  <a:pt x="3774" y="2175"/>
                </a:lnTo>
                <a:lnTo>
                  <a:pt x="796" y="2175"/>
                </a:lnTo>
                <a:lnTo>
                  <a:pt x="796" y="1849"/>
                </a:lnTo>
                <a:cubicBezTo>
                  <a:pt x="796" y="1820"/>
                  <a:pt x="772" y="1796"/>
                  <a:pt x="743" y="1796"/>
                </a:cubicBezTo>
                <a:cubicBezTo>
                  <a:pt x="596" y="1796"/>
                  <a:pt x="476" y="1676"/>
                  <a:pt x="476" y="1529"/>
                </a:cubicBezTo>
                <a:cubicBezTo>
                  <a:pt x="476" y="1500"/>
                  <a:pt x="452" y="1476"/>
                  <a:pt x="423" y="1476"/>
                </a:cubicBezTo>
                <a:lnTo>
                  <a:pt x="106" y="1476"/>
                </a:lnTo>
                <a:lnTo>
                  <a:pt x="106" y="796"/>
                </a:lnTo>
                <a:lnTo>
                  <a:pt x="423" y="796"/>
                </a:lnTo>
                <a:cubicBezTo>
                  <a:pt x="452" y="796"/>
                  <a:pt x="476" y="772"/>
                  <a:pt x="476" y="743"/>
                </a:cubicBezTo>
                <a:cubicBezTo>
                  <a:pt x="476" y="596"/>
                  <a:pt x="596" y="476"/>
                  <a:pt x="743" y="476"/>
                </a:cubicBezTo>
                <a:cubicBezTo>
                  <a:pt x="772" y="476"/>
                  <a:pt x="796" y="452"/>
                  <a:pt x="796" y="423"/>
                </a:cubicBezTo>
                <a:lnTo>
                  <a:pt x="796" y="106"/>
                </a:lnTo>
                <a:lnTo>
                  <a:pt x="3774" y="106"/>
                </a:lnTo>
                <a:lnTo>
                  <a:pt x="3774" y="423"/>
                </a:lnTo>
                <a:cubicBezTo>
                  <a:pt x="3774" y="452"/>
                  <a:pt x="3798" y="476"/>
                  <a:pt x="3827" y="476"/>
                </a:cubicBezTo>
                <a:cubicBezTo>
                  <a:pt x="3974" y="476"/>
                  <a:pt x="4093" y="596"/>
                  <a:pt x="4093" y="743"/>
                </a:cubicBezTo>
                <a:cubicBezTo>
                  <a:pt x="4093" y="772"/>
                  <a:pt x="4117" y="796"/>
                  <a:pt x="4146" y="796"/>
                </a:cubicBezTo>
                <a:lnTo>
                  <a:pt x="4464" y="796"/>
                </a:lnTo>
                <a:lnTo>
                  <a:pt x="4464" y="1476"/>
                </a:lnTo>
                <a:lnTo>
                  <a:pt x="4146" y="1476"/>
                </a:lnTo>
                <a:cubicBezTo>
                  <a:pt x="4117" y="1476"/>
                  <a:pt x="4093" y="1500"/>
                  <a:pt x="4093" y="1529"/>
                </a:cubicBezTo>
                <a:cubicBezTo>
                  <a:pt x="4093" y="1676"/>
                  <a:pt x="3974" y="1796"/>
                  <a:pt x="3827" y="1796"/>
                </a:cubicBezTo>
                <a:cubicBezTo>
                  <a:pt x="3798" y="1796"/>
                  <a:pt x="3774" y="1820"/>
                  <a:pt x="3774" y="1849"/>
                </a:cubicBezTo>
                <a:close/>
                <a:moveTo>
                  <a:pt x="4464" y="690"/>
                </a:moveTo>
                <a:lnTo>
                  <a:pt x="4195" y="690"/>
                </a:lnTo>
                <a:cubicBezTo>
                  <a:pt x="4172" y="527"/>
                  <a:pt x="4043" y="397"/>
                  <a:pt x="3880" y="374"/>
                </a:cubicBezTo>
                <a:lnTo>
                  <a:pt x="3880" y="106"/>
                </a:lnTo>
                <a:lnTo>
                  <a:pt x="4464" y="106"/>
                </a:lnTo>
                <a:lnTo>
                  <a:pt x="4464" y="690"/>
                </a:lnTo>
                <a:close/>
                <a:moveTo>
                  <a:pt x="4517" y="0"/>
                </a:moveTo>
                <a:lnTo>
                  <a:pt x="53" y="0"/>
                </a:lnTo>
                <a:cubicBezTo>
                  <a:pt x="24" y="0"/>
                  <a:pt x="0" y="24"/>
                  <a:pt x="0" y="53"/>
                </a:cubicBezTo>
                <a:lnTo>
                  <a:pt x="0" y="2228"/>
                </a:lnTo>
                <a:cubicBezTo>
                  <a:pt x="0" y="2257"/>
                  <a:pt x="24" y="2281"/>
                  <a:pt x="53" y="2281"/>
                </a:cubicBezTo>
                <a:lnTo>
                  <a:pt x="4517" y="2281"/>
                </a:lnTo>
                <a:cubicBezTo>
                  <a:pt x="4546" y="2281"/>
                  <a:pt x="4569" y="2257"/>
                  <a:pt x="4569" y="2228"/>
                </a:cubicBezTo>
                <a:lnTo>
                  <a:pt x="4569" y="53"/>
                </a:lnTo>
                <a:cubicBezTo>
                  <a:pt x="4569" y="24"/>
                  <a:pt x="4546" y="0"/>
                  <a:pt x="4517" y="0"/>
                </a:cubicBezTo>
                <a:close/>
                <a:moveTo>
                  <a:pt x="5592" y="3251"/>
                </a:moveTo>
                <a:lnTo>
                  <a:pt x="1129" y="3251"/>
                </a:lnTo>
                <a:lnTo>
                  <a:pt x="1129" y="3145"/>
                </a:lnTo>
                <a:lnTo>
                  <a:pt x="5540" y="3145"/>
                </a:lnTo>
                <a:lnTo>
                  <a:pt x="5540" y="1023"/>
                </a:lnTo>
                <a:lnTo>
                  <a:pt x="5645" y="1023"/>
                </a:lnTo>
                <a:lnTo>
                  <a:pt x="5645" y="3198"/>
                </a:lnTo>
                <a:cubicBezTo>
                  <a:pt x="5645" y="3227"/>
                  <a:pt x="5622" y="3251"/>
                  <a:pt x="5592" y="3251"/>
                </a:cubicBezTo>
                <a:close/>
                <a:moveTo>
                  <a:pt x="5054" y="2766"/>
                </a:moveTo>
                <a:lnTo>
                  <a:pt x="591" y="2766"/>
                </a:lnTo>
                <a:lnTo>
                  <a:pt x="591" y="2660"/>
                </a:lnTo>
                <a:lnTo>
                  <a:pt x="5002" y="2660"/>
                </a:lnTo>
                <a:lnTo>
                  <a:pt x="5002" y="538"/>
                </a:lnTo>
                <a:lnTo>
                  <a:pt x="5107" y="538"/>
                </a:lnTo>
                <a:lnTo>
                  <a:pt x="5107" y="2713"/>
                </a:lnTo>
                <a:cubicBezTo>
                  <a:pt x="5107" y="2742"/>
                  <a:pt x="5084" y="2766"/>
                  <a:pt x="5054" y="2766"/>
                </a:cubicBezTo>
                <a:close/>
                <a:moveTo>
                  <a:pt x="2285" y="1705"/>
                </a:moveTo>
                <a:cubicBezTo>
                  <a:pt x="1973" y="1705"/>
                  <a:pt x="1720" y="1452"/>
                  <a:pt x="1720" y="1140"/>
                </a:cubicBezTo>
                <a:cubicBezTo>
                  <a:pt x="1720" y="829"/>
                  <a:pt x="1973" y="576"/>
                  <a:pt x="2285" y="576"/>
                </a:cubicBezTo>
                <a:cubicBezTo>
                  <a:pt x="2596" y="576"/>
                  <a:pt x="2849" y="829"/>
                  <a:pt x="2849" y="1140"/>
                </a:cubicBezTo>
                <a:cubicBezTo>
                  <a:pt x="2849" y="1452"/>
                  <a:pt x="2596" y="1705"/>
                  <a:pt x="2285" y="17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3E146D-96B7-4A28-BC18-A78A4D4A02C5}"/>
              </a:ext>
            </a:extLst>
          </p:cNvPr>
          <p:cNvSpPr/>
          <p:nvPr/>
        </p:nvSpPr>
        <p:spPr>
          <a:xfrm>
            <a:off x="-2" y="0"/>
            <a:ext cx="4567238" cy="6858000"/>
          </a:xfrm>
          <a:prstGeom prst="rect">
            <a:avLst/>
          </a:prstGeom>
          <a:solidFill>
            <a:srgbClr val="F4F5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B6606E-D43C-4561-B3DC-F88039034DD1}"/>
              </a:ext>
            </a:extLst>
          </p:cNvPr>
          <p:cNvSpPr txBox="1">
            <a:spLocks/>
          </p:cNvSpPr>
          <p:nvPr/>
        </p:nvSpPr>
        <p:spPr bwMode="auto">
          <a:xfrm>
            <a:off x="493709" y="153235"/>
            <a:ext cx="445654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Produkta cena</a:t>
            </a:r>
            <a:r>
              <a:rPr lang="en-US" sz="3600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sz="3600" b="0" dirty="0">
                <a:latin typeface="SEB SansSerif" panose="00000500000000000000" pitchFamily="2" charset="0"/>
                <a:cs typeface="Arial" panose="020B0604020202020204" pitchFamily="34" charset="0"/>
              </a:rPr>
              <a:t>(Ieņēmumi)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8F0C79-8974-4254-8AC2-92D188EA2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B5947F-F1A2-472C-8BB5-3E7855FD2924}"/>
              </a:ext>
            </a:extLst>
          </p:cNvPr>
          <p:cNvSpPr txBox="1">
            <a:spLocks/>
          </p:cNvSpPr>
          <p:nvPr/>
        </p:nvSpPr>
        <p:spPr>
          <a:xfrm>
            <a:off x="5325092" y="1401493"/>
            <a:ext cx="4047276" cy="457200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Kāda ir produkta pašizmaksa?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Kādas ir cenas līdzīgiem produktiem?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Cik klienti ir gatavi maksāt par manu risinājumu? </a:t>
            </a: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393AD2A-2470-440E-A9B0-443B87BEF47B}"/>
              </a:ext>
            </a:extLst>
          </p:cNvPr>
          <p:cNvSpPr>
            <a:spLocks noEditPoints="1"/>
          </p:cNvSpPr>
          <p:nvPr/>
        </p:nvSpPr>
        <p:spPr bwMode="auto">
          <a:xfrm>
            <a:off x="1395416" y="3989802"/>
            <a:ext cx="1776401" cy="1768061"/>
          </a:xfrm>
          <a:custGeom>
            <a:avLst/>
            <a:gdLst>
              <a:gd name="T0" fmla="*/ 5304 w 5539"/>
              <a:gd name="T1" fmla="*/ 4295 h 5539"/>
              <a:gd name="T2" fmla="*/ 2767 w 5539"/>
              <a:gd name="T3" fmla="*/ 5226 h 5539"/>
              <a:gd name="T4" fmla="*/ 2307 w 5539"/>
              <a:gd name="T5" fmla="*/ 5263 h 5539"/>
              <a:gd name="T6" fmla="*/ 845 w 5539"/>
              <a:gd name="T7" fmla="*/ 4955 h 5539"/>
              <a:gd name="T8" fmla="*/ 845 w 5539"/>
              <a:gd name="T9" fmla="*/ 3053 h 5539"/>
              <a:gd name="T10" fmla="*/ 1415 w 5539"/>
              <a:gd name="T11" fmla="*/ 3053 h 5539"/>
              <a:gd name="T12" fmla="*/ 2740 w 5539"/>
              <a:gd name="T13" fmla="*/ 3573 h 5539"/>
              <a:gd name="T14" fmla="*/ 2967 w 5539"/>
              <a:gd name="T15" fmla="*/ 3795 h 5539"/>
              <a:gd name="T16" fmla="*/ 2967 w 5539"/>
              <a:gd name="T17" fmla="*/ 4112 h 5539"/>
              <a:gd name="T18" fmla="*/ 2442 w 5539"/>
              <a:gd name="T19" fmla="*/ 4333 h 5539"/>
              <a:gd name="T20" fmla="*/ 1534 w 5539"/>
              <a:gd name="T21" fmla="*/ 3977 h 5539"/>
              <a:gd name="T22" fmla="*/ 1496 w 5539"/>
              <a:gd name="T23" fmla="*/ 4075 h 5539"/>
              <a:gd name="T24" fmla="*/ 2403 w 5539"/>
              <a:gd name="T25" fmla="*/ 4431 h 5539"/>
              <a:gd name="T26" fmla="*/ 2593 w 5539"/>
              <a:gd name="T27" fmla="*/ 4468 h 5539"/>
              <a:gd name="T28" fmla="*/ 3064 w 5539"/>
              <a:gd name="T29" fmla="*/ 4153 h 5539"/>
              <a:gd name="T30" fmla="*/ 3103 w 5539"/>
              <a:gd name="T31" fmla="*/ 3913 h 5539"/>
              <a:gd name="T32" fmla="*/ 5236 w 5539"/>
              <a:gd name="T33" fmla="*/ 3913 h 5539"/>
              <a:gd name="T34" fmla="*/ 5433 w 5539"/>
              <a:gd name="T35" fmla="*/ 4110 h 5539"/>
              <a:gd name="T36" fmla="*/ 5304 w 5539"/>
              <a:gd name="T37" fmla="*/ 4295 h 5539"/>
              <a:gd name="T38" fmla="*/ 4388 w 5539"/>
              <a:gd name="T39" fmla="*/ 1786 h 5539"/>
              <a:gd name="T40" fmla="*/ 5098 w 5539"/>
              <a:gd name="T41" fmla="*/ 2496 h 5539"/>
              <a:gd name="T42" fmla="*/ 4388 w 5539"/>
              <a:gd name="T43" fmla="*/ 3207 h 5539"/>
              <a:gd name="T44" fmla="*/ 3677 w 5539"/>
              <a:gd name="T45" fmla="*/ 2496 h 5539"/>
              <a:gd name="T46" fmla="*/ 4388 w 5539"/>
              <a:gd name="T47" fmla="*/ 1786 h 5539"/>
              <a:gd name="T48" fmla="*/ 4388 w 5539"/>
              <a:gd name="T49" fmla="*/ 3312 h 5539"/>
              <a:gd name="T50" fmla="*/ 5204 w 5539"/>
              <a:gd name="T51" fmla="*/ 2496 h 5539"/>
              <a:gd name="T52" fmla="*/ 4388 w 5539"/>
              <a:gd name="T53" fmla="*/ 1680 h 5539"/>
              <a:gd name="T54" fmla="*/ 3571 w 5539"/>
              <a:gd name="T55" fmla="*/ 2496 h 5539"/>
              <a:gd name="T56" fmla="*/ 4388 w 5539"/>
              <a:gd name="T57" fmla="*/ 3312 h 5539"/>
              <a:gd name="T58" fmla="*/ 2770 w 5539"/>
              <a:gd name="T59" fmla="*/ 106 h 5539"/>
              <a:gd name="T60" fmla="*/ 3480 w 5539"/>
              <a:gd name="T61" fmla="*/ 816 h 5539"/>
              <a:gd name="T62" fmla="*/ 2770 w 5539"/>
              <a:gd name="T63" fmla="*/ 1527 h 5539"/>
              <a:gd name="T64" fmla="*/ 2059 w 5539"/>
              <a:gd name="T65" fmla="*/ 816 h 5539"/>
              <a:gd name="T66" fmla="*/ 2770 w 5539"/>
              <a:gd name="T67" fmla="*/ 106 h 5539"/>
              <a:gd name="T68" fmla="*/ 2770 w 5539"/>
              <a:gd name="T69" fmla="*/ 1632 h 5539"/>
              <a:gd name="T70" fmla="*/ 3586 w 5539"/>
              <a:gd name="T71" fmla="*/ 816 h 5539"/>
              <a:gd name="T72" fmla="*/ 2770 w 5539"/>
              <a:gd name="T73" fmla="*/ 0 h 5539"/>
              <a:gd name="T74" fmla="*/ 1953 w 5539"/>
              <a:gd name="T75" fmla="*/ 816 h 5539"/>
              <a:gd name="T76" fmla="*/ 2770 w 5539"/>
              <a:gd name="T77" fmla="*/ 1632 h 5539"/>
              <a:gd name="T78" fmla="*/ 739 w 5539"/>
              <a:gd name="T79" fmla="*/ 5433 h 5539"/>
              <a:gd name="T80" fmla="*/ 106 w 5539"/>
              <a:gd name="T81" fmla="*/ 5433 h 5539"/>
              <a:gd name="T82" fmla="*/ 106 w 5539"/>
              <a:gd name="T83" fmla="*/ 3053 h 5539"/>
              <a:gd name="T84" fmla="*/ 739 w 5539"/>
              <a:gd name="T85" fmla="*/ 3053 h 5539"/>
              <a:gd name="T86" fmla="*/ 739 w 5539"/>
              <a:gd name="T87" fmla="*/ 5433 h 5539"/>
              <a:gd name="T88" fmla="*/ 5236 w 5539"/>
              <a:gd name="T89" fmla="*/ 3807 h 5539"/>
              <a:gd name="T90" fmla="*/ 3084 w 5539"/>
              <a:gd name="T91" fmla="*/ 3807 h 5539"/>
              <a:gd name="T92" fmla="*/ 3065 w 5539"/>
              <a:gd name="T93" fmla="*/ 3754 h 5539"/>
              <a:gd name="T94" fmla="*/ 2779 w 5539"/>
              <a:gd name="T95" fmla="*/ 3475 h 5539"/>
              <a:gd name="T96" fmla="*/ 1444 w 5539"/>
              <a:gd name="T97" fmla="*/ 2951 h 5539"/>
              <a:gd name="T98" fmla="*/ 1425 w 5539"/>
              <a:gd name="T99" fmla="*/ 2947 h 5539"/>
              <a:gd name="T100" fmla="*/ 53 w 5539"/>
              <a:gd name="T101" fmla="*/ 2947 h 5539"/>
              <a:gd name="T102" fmla="*/ 0 w 5539"/>
              <a:gd name="T103" fmla="*/ 3000 h 5539"/>
              <a:gd name="T104" fmla="*/ 0 w 5539"/>
              <a:gd name="T105" fmla="*/ 5486 h 5539"/>
              <a:gd name="T106" fmla="*/ 53 w 5539"/>
              <a:gd name="T107" fmla="*/ 5539 h 5539"/>
              <a:gd name="T108" fmla="*/ 792 w 5539"/>
              <a:gd name="T109" fmla="*/ 5539 h 5539"/>
              <a:gd name="T110" fmla="*/ 845 w 5539"/>
              <a:gd name="T111" fmla="*/ 5486 h 5539"/>
              <a:gd name="T112" fmla="*/ 845 w 5539"/>
              <a:gd name="T113" fmla="*/ 5064 h 5539"/>
              <a:gd name="T114" fmla="*/ 2287 w 5539"/>
              <a:gd name="T115" fmla="*/ 5367 h 5539"/>
              <a:gd name="T116" fmla="*/ 2470 w 5539"/>
              <a:gd name="T117" fmla="*/ 5384 h 5539"/>
              <a:gd name="T118" fmla="*/ 2804 w 5539"/>
              <a:gd name="T119" fmla="*/ 5325 h 5539"/>
              <a:gd name="T120" fmla="*/ 5341 w 5539"/>
              <a:gd name="T121" fmla="*/ 4395 h 5539"/>
              <a:gd name="T122" fmla="*/ 5539 w 5539"/>
              <a:gd name="T123" fmla="*/ 4110 h 5539"/>
              <a:gd name="T124" fmla="*/ 5236 w 5539"/>
              <a:gd name="T125" fmla="*/ 3807 h 5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39" h="5539">
                <a:moveTo>
                  <a:pt x="5304" y="4295"/>
                </a:moveTo>
                <a:lnTo>
                  <a:pt x="2767" y="5226"/>
                </a:lnTo>
                <a:cubicBezTo>
                  <a:pt x="2620" y="5280"/>
                  <a:pt x="2461" y="5293"/>
                  <a:pt x="2307" y="5263"/>
                </a:cubicBezTo>
                <a:lnTo>
                  <a:pt x="845" y="4955"/>
                </a:lnTo>
                <a:lnTo>
                  <a:pt x="845" y="3053"/>
                </a:lnTo>
                <a:lnTo>
                  <a:pt x="1415" y="3053"/>
                </a:lnTo>
                <a:lnTo>
                  <a:pt x="2740" y="3573"/>
                </a:lnTo>
                <a:cubicBezTo>
                  <a:pt x="2843" y="3614"/>
                  <a:pt x="2924" y="3693"/>
                  <a:pt x="2967" y="3795"/>
                </a:cubicBezTo>
                <a:cubicBezTo>
                  <a:pt x="3010" y="3897"/>
                  <a:pt x="3010" y="4010"/>
                  <a:pt x="2967" y="4112"/>
                </a:cubicBezTo>
                <a:cubicBezTo>
                  <a:pt x="2880" y="4317"/>
                  <a:pt x="2649" y="4414"/>
                  <a:pt x="2442" y="4333"/>
                </a:cubicBezTo>
                <a:lnTo>
                  <a:pt x="1534" y="3977"/>
                </a:lnTo>
                <a:lnTo>
                  <a:pt x="1496" y="4075"/>
                </a:lnTo>
                <a:lnTo>
                  <a:pt x="2403" y="4431"/>
                </a:lnTo>
                <a:cubicBezTo>
                  <a:pt x="2466" y="4456"/>
                  <a:pt x="2530" y="4468"/>
                  <a:pt x="2593" y="4468"/>
                </a:cubicBezTo>
                <a:cubicBezTo>
                  <a:pt x="2793" y="4468"/>
                  <a:pt x="2981" y="4350"/>
                  <a:pt x="3064" y="4153"/>
                </a:cubicBezTo>
                <a:cubicBezTo>
                  <a:pt x="3097" y="4076"/>
                  <a:pt x="3110" y="3994"/>
                  <a:pt x="3103" y="3913"/>
                </a:cubicBezTo>
                <a:lnTo>
                  <a:pt x="5236" y="3913"/>
                </a:lnTo>
                <a:cubicBezTo>
                  <a:pt x="5345" y="3913"/>
                  <a:pt x="5433" y="4002"/>
                  <a:pt x="5433" y="4110"/>
                </a:cubicBezTo>
                <a:cubicBezTo>
                  <a:pt x="5433" y="4193"/>
                  <a:pt x="5381" y="4267"/>
                  <a:pt x="5304" y="4295"/>
                </a:cubicBezTo>
                <a:close/>
                <a:moveTo>
                  <a:pt x="4388" y="1786"/>
                </a:moveTo>
                <a:cubicBezTo>
                  <a:pt x="4779" y="1786"/>
                  <a:pt x="5098" y="2104"/>
                  <a:pt x="5098" y="2496"/>
                </a:cubicBezTo>
                <a:cubicBezTo>
                  <a:pt x="5098" y="2888"/>
                  <a:pt x="4779" y="3207"/>
                  <a:pt x="4388" y="3207"/>
                </a:cubicBezTo>
                <a:cubicBezTo>
                  <a:pt x="3996" y="3207"/>
                  <a:pt x="3677" y="2888"/>
                  <a:pt x="3677" y="2496"/>
                </a:cubicBezTo>
                <a:cubicBezTo>
                  <a:pt x="3677" y="2104"/>
                  <a:pt x="3996" y="1786"/>
                  <a:pt x="4388" y="1786"/>
                </a:cubicBezTo>
                <a:close/>
                <a:moveTo>
                  <a:pt x="4388" y="3312"/>
                </a:moveTo>
                <a:cubicBezTo>
                  <a:pt x="4838" y="3312"/>
                  <a:pt x="5204" y="2946"/>
                  <a:pt x="5204" y="2496"/>
                </a:cubicBezTo>
                <a:cubicBezTo>
                  <a:pt x="5204" y="2046"/>
                  <a:pt x="4838" y="1680"/>
                  <a:pt x="4388" y="1680"/>
                </a:cubicBezTo>
                <a:cubicBezTo>
                  <a:pt x="3938" y="1680"/>
                  <a:pt x="3571" y="2046"/>
                  <a:pt x="3571" y="2496"/>
                </a:cubicBezTo>
                <a:cubicBezTo>
                  <a:pt x="3571" y="2946"/>
                  <a:pt x="3938" y="3312"/>
                  <a:pt x="4388" y="3312"/>
                </a:cubicBezTo>
                <a:close/>
                <a:moveTo>
                  <a:pt x="2770" y="106"/>
                </a:moveTo>
                <a:cubicBezTo>
                  <a:pt x="3161" y="106"/>
                  <a:pt x="3480" y="424"/>
                  <a:pt x="3480" y="816"/>
                </a:cubicBezTo>
                <a:cubicBezTo>
                  <a:pt x="3480" y="1208"/>
                  <a:pt x="3161" y="1527"/>
                  <a:pt x="2770" y="1527"/>
                </a:cubicBezTo>
                <a:cubicBezTo>
                  <a:pt x="2378" y="1527"/>
                  <a:pt x="2059" y="1208"/>
                  <a:pt x="2059" y="816"/>
                </a:cubicBezTo>
                <a:cubicBezTo>
                  <a:pt x="2059" y="424"/>
                  <a:pt x="2378" y="106"/>
                  <a:pt x="2770" y="106"/>
                </a:cubicBezTo>
                <a:close/>
                <a:moveTo>
                  <a:pt x="2770" y="1632"/>
                </a:moveTo>
                <a:cubicBezTo>
                  <a:pt x="3220" y="1632"/>
                  <a:pt x="3586" y="1266"/>
                  <a:pt x="3586" y="816"/>
                </a:cubicBezTo>
                <a:cubicBezTo>
                  <a:pt x="3586" y="366"/>
                  <a:pt x="3220" y="0"/>
                  <a:pt x="2770" y="0"/>
                </a:cubicBezTo>
                <a:cubicBezTo>
                  <a:pt x="2320" y="0"/>
                  <a:pt x="1953" y="366"/>
                  <a:pt x="1953" y="816"/>
                </a:cubicBezTo>
                <a:cubicBezTo>
                  <a:pt x="1953" y="1266"/>
                  <a:pt x="2320" y="1632"/>
                  <a:pt x="2770" y="1632"/>
                </a:cubicBezTo>
                <a:close/>
                <a:moveTo>
                  <a:pt x="739" y="5433"/>
                </a:moveTo>
                <a:lnTo>
                  <a:pt x="106" y="5433"/>
                </a:lnTo>
                <a:lnTo>
                  <a:pt x="106" y="3053"/>
                </a:lnTo>
                <a:lnTo>
                  <a:pt x="739" y="3053"/>
                </a:lnTo>
                <a:lnTo>
                  <a:pt x="739" y="5433"/>
                </a:lnTo>
                <a:close/>
                <a:moveTo>
                  <a:pt x="5236" y="3807"/>
                </a:moveTo>
                <a:lnTo>
                  <a:pt x="3084" y="3807"/>
                </a:lnTo>
                <a:cubicBezTo>
                  <a:pt x="3078" y="3789"/>
                  <a:pt x="3072" y="3772"/>
                  <a:pt x="3065" y="3754"/>
                </a:cubicBezTo>
                <a:cubicBezTo>
                  <a:pt x="3010" y="3625"/>
                  <a:pt x="2909" y="3526"/>
                  <a:pt x="2779" y="3475"/>
                </a:cubicBezTo>
                <a:lnTo>
                  <a:pt x="1444" y="2951"/>
                </a:lnTo>
                <a:cubicBezTo>
                  <a:pt x="1438" y="2948"/>
                  <a:pt x="1432" y="2947"/>
                  <a:pt x="1425" y="2947"/>
                </a:cubicBezTo>
                <a:lnTo>
                  <a:pt x="53" y="2947"/>
                </a:lnTo>
                <a:cubicBezTo>
                  <a:pt x="24" y="2947"/>
                  <a:pt x="0" y="2971"/>
                  <a:pt x="0" y="3000"/>
                </a:cubicBezTo>
                <a:lnTo>
                  <a:pt x="0" y="5486"/>
                </a:lnTo>
                <a:cubicBezTo>
                  <a:pt x="0" y="5515"/>
                  <a:pt x="24" y="5539"/>
                  <a:pt x="53" y="5539"/>
                </a:cubicBezTo>
                <a:lnTo>
                  <a:pt x="792" y="5539"/>
                </a:lnTo>
                <a:cubicBezTo>
                  <a:pt x="821" y="5539"/>
                  <a:pt x="845" y="5515"/>
                  <a:pt x="845" y="5486"/>
                </a:cubicBezTo>
                <a:lnTo>
                  <a:pt x="845" y="5064"/>
                </a:lnTo>
                <a:lnTo>
                  <a:pt x="2287" y="5367"/>
                </a:lnTo>
                <a:cubicBezTo>
                  <a:pt x="2347" y="5379"/>
                  <a:pt x="2408" y="5384"/>
                  <a:pt x="2470" y="5384"/>
                </a:cubicBezTo>
                <a:cubicBezTo>
                  <a:pt x="2583" y="5384"/>
                  <a:pt x="2696" y="5364"/>
                  <a:pt x="2804" y="5325"/>
                </a:cubicBezTo>
                <a:lnTo>
                  <a:pt x="5341" y="4395"/>
                </a:lnTo>
                <a:cubicBezTo>
                  <a:pt x="5459" y="4351"/>
                  <a:pt x="5539" y="4237"/>
                  <a:pt x="5539" y="4110"/>
                </a:cubicBezTo>
                <a:cubicBezTo>
                  <a:pt x="5539" y="3943"/>
                  <a:pt x="5403" y="3807"/>
                  <a:pt x="5236" y="38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3E146D-96B7-4A28-BC18-A78A4D4A02C5}"/>
              </a:ext>
            </a:extLst>
          </p:cNvPr>
          <p:cNvSpPr/>
          <p:nvPr/>
        </p:nvSpPr>
        <p:spPr>
          <a:xfrm>
            <a:off x="-2" y="0"/>
            <a:ext cx="4567238" cy="6858000"/>
          </a:xfrm>
          <a:prstGeom prst="rect">
            <a:avLst/>
          </a:prstGeom>
          <a:solidFill>
            <a:srgbClr val="F4F5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B6606E-D43C-4561-B3DC-F88039034DD1}"/>
              </a:ext>
            </a:extLst>
          </p:cNvPr>
          <p:cNvSpPr txBox="1">
            <a:spLocks/>
          </p:cNvSpPr>
          <p:nvPr/>
        </p:nvSpPr>
        <p:spPr bwMode="auto">
          <a:xfrm>
            <a:off x="493709" y="153235"/>
            <a:ext cx="445654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Biznesa mērķi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8F0C79-8974-4254-8AC2-92D188EA2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B5947F-F1A2-472C-8BB5-3E7855FD2924}"/>
              </a:ext>
            </a:extLst>
          </p:cNvPr>
          <p:cNvSpPr txBox="1">
            <a:spLocks/>
          </p:cNvSpPr>
          <p:nvPr/>
        </p:nvSpPr>
        <p:spPr>
          <a:xfrm>
            <a:off x="5325092" y="1401493"/>
            <a:ext cx="5349258" cy="457200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Cik man jāpārdod, lai uzņēmuma ienākumi nosegtu izdevumus?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Kurā darbības mēnesī es gribu sasniegt šo “nulles punktu”?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Kādu apgrozījumu nepieciešams sasniegt pirmajā darbības gadā? Otrajā?</a:t>
            </a:r>
          </a:p>
          <a:p>
            <a:pPr>
              <a:spcBef>
                <a:spcPts val="2400"/>
              </a:spcBef>
              <a:buClr>
                <a:schemeClr val="accent3"/>
              </a:buClr>
              <a:buFont typeface="SEB SansSerif" panose="00000500000000000000" pitchFamily="2" charset="0"/>
              <a:buChar char="–"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Vai to ir iespējams sasniegt ar esošajiem resursiem?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918B4221-1911-4346-B1B6-1C0C92D457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89149" y="4116768"/>
            <a:ext cx="1388935" cy="1641095"/>
            <a:chOff x="1080" y="1531"/>
            <a:chExt cx="1106" cy="1258"/>
          </a:xfrm>
          <a:solidFill>
            <a:schemeClr val="accent3"/>
          </a:solidFill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0D076F8-EF5E-4BC6-846C-86308C7FE9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" y="1531"/>
              <a:ext cx="1106" cy="1258"/>
            </a:xfrm>
            <a:custGeom>
              <a:avLst/>
              <a:gdLst>
                <a:gd name="T0" fmla="*/ 3244 w 3316"/>
                <a:gd name="T1" fmla="*/ 3702 h 3774"/>
                <a:gd name="T2" fmla="*/ 72 w 3316"/>
                <a:gd name="T3" fmla="*/ 1007 h 3774"/>
                <a:gd name="T4" fmla="*/ 380 w 3316"/>
                <a:gd name="T5" fmla="*/ 1007 h 3774"/>
                <a:gd name="T6" fmla="*/ 453 w 3316"/>
                <a:gd name="T7" fmla="*/ 934 h 3774"/>
                <a:gd name="T8" fmla="*/ 3004 w 3316"/>
                <a:gd name="T9" fmla="*/ 375 h 3774"/>
                <a:gd name="T10" fmla="*/ 2967 w 3316"/>
                <a:gd name="T11" fmla="*/ 524 h 3774"/>
                <a:gd name="T12" fmla="*/ 2875 w 3316"/>
                <a:gd name="T13" fmla="*/ 641 h 3774"/>
                <a:gd name="T14" fmla="*/ 2744 w 3316"/>
                <a:gd name="T15" fmla="*/ 712 h 3774"/>
                <a:gd name="T16" fmla="*/ 2641 w 3316"/>
                <a:gd name="T17" fmla="*/ 655 h 3774"/>
                <a:gd name="T18" fmla="*/ 2772 w 3316"/>
                <a:gd name="T19" fmla="*/ 624 h 3774"/>
                <a:gd name="T20" fmla="*/ 2871 w 3316"/>
                <a:gd name="T21" fmla="*/ 541 h 3774"/>
                <a:gd name="T22" fmla="*/ 2926 w 3316"/>
                <a:gd name="T23" fmla="*/ 421 h 3774"/>
                <a:gd name="T24" fmla="*/ 1414 w 3316"/>
                <a:gd name="T25" fmla="*/ 428 h 3774"/>
                <a:gd name="T26" fmla="*/ 1357 w 3316"/>
                <a:gd name="T27" fmla="*/ 567 h 3774"/>
                <a:gd name="T28" fmla="*/ 1251 w 3316"/>
                <a:gd name="T29" fmla="*/ 671 h 3774"/>
                <a:gd name="T30" fmla="*/ 1108 w 3316"/>
                <a:gd name="T31" fmla="*/ 723 h 3774"/>
                <a:gd name="T32" fmla="*/ 1102 w 3316"/>
                <a:gd name="T33" fmla="*/ 651 h 3774"/>
                <a:gd name="T34" fmla="*/ 1225 w 3316"/>
                <a:gd name="T35" fmla="*/ 602 h 3774"/>
                <a:gd name="T36" fmla="*/ 1311 w 3316"/>
                <a:gd name="T37" fmla="*/ 504 h 3774"/>
                <a:gd name="T38" fmla="*/ 1347 w 3316"/>
                <a:gd name="T39" fmla="*/ 375 h 3774"/>
                <a:gd name="T40" fmla="*/ 72 w 3316"/>
                <a:gd name="T41" fmla="*/ 934 h 3774"/>
                <a:gd name="T42" fmla="*/ 72 w 3316"/>
                <a:gd name="T43" fmla="*/ 375 h 3774"/>
                <a:gd name="T44" fmla="*/ 2552 w 3316"/>
                <a:gd name="T45" fmla="*/ 87 h 3774"/>
                <a:gd name="T46" fmla="*/ 2441 w 3316"/>
                <a:gd name="T47" fmla="*/ 152 h 3774"/>
                <a:gd name="T48" fmla="*/ 2369 w 3316"/>
                <a:gd name="T49" fmla="*/ 261 h 3774"/>
                <a:gd name="T50" fmla="*/ 2914 w 3316"/>
                <a:gd name="T51" fmla="*/ 261 h 3774"/>
                <a:gd name="T52" fmla="*/ 2842 w 3316"/>
                <a:gd name="T53" fmla="*/ 152 h 3774"/>
                <a:gd name="T54" fmla="*/ 2730 w 3316"/>
                <a:gd name="T55" fmla="*/ 87 h 3774"/>
                <a:gd name="T56" fmla="*/ 1056 w 3316"/>
                <a:gd name="T57" fmla="*/ 72 h 3774"/>
                <a:gd name="T58" fmla="*/ 926 w 3316"/>
                <a:gd name="T59" fmla="*/ 103 h 3774"/>
                <a:gd name="T60" fmla="*/ 826 w 3316"/>
                <a:gd name="T61" fmla="*/ 185 h 3774"/>
                <a:gd name="T62" fmla="*/ 771 w 3316"/>
                <a:gd name="T63" fmla="*/ 303 h 3774"/>
                <a:gd name="T64" fmla="*/ 1310 w 3316"/>
                <a:gd name="T65" fmla="*/ 222 h 3774"/>
                <a:gd name="T66" fmla="*/ 1223 w 3316"/>
                <a:gd name="T67" fmla="*/ 125 h 3774"/>
                <a:gd name="T68" fmla="*/ 1102 w 3316"/>
                <a:gd name="T69" fmla="*/ 76 h 3774"/>
                <a:gd name="T70" fmla="*/ 1109 w 3316"/>
                <a:gd name="T71" fmla="*/ 4 h 3774"/>
                <a:gd name="T72" fmla="*/ 1252 w 3316"/>
                <a:gd name="T73" fmla="*/ 57 h 3774"/>
                <a:gd name="T74" fmla="*/ 1358 w 3316"/>
                <a:gd name="T75" fmla="*/ 162 h 3774"/>
                <a:gd name="T76" fmla="*/ 1414 w 3316"/>
                <a:gd name="T77" fmla="*/ 303 h 3774"/>
                <a:gd name="T78" fmla="*/ 2314 w 3316"/>
                <a:gd name="T79" fmla="*/ 206 h 3774"/>
                <a:gd name="T80" fmla="*/ 2406 w 3316"/>
                <a:gd name="T81" fmla="*/ 87 h 3774"/>
                <a:gd name="T82" fmla="*/ 2538 w 3316"/>
                <a:gd name="T83" fmla="*/ 15 h 3774"/>
                <a:gd name="T84" fmla="*/ 2694 w 3316"/>
                <a:gd name="T85" fmla="*/ 4 h 3774"/>
                <a:gd name="T86" fmla="*/ 2837 w 3316"/>
                <a:gd name="T87" fmla="*/ 57 h 3774"/>
                <a:gd name="T88" fmla="*/ 2943 w 3316"/>
                <a:gd name="T89" fmla="*/ 162 h 3774"/>
                <a:gd name="T90" fmla="*/ 2999 w 3316"/>
                <a:gd name="T91" fmla="*/ 303 h 3774"/>
                <a:gd name="T92" fmla="*/ 3306 w 3316"/>
                <a:gd name="T93" fmla="*/ 315 h 3774"/>
                <a:gd name="T94" fmla="*/ 3316 w 3316"/>
                <a:gd name="T95" fmla="*/ 3738 h 3774"/>
                <a:gd name="T96" fmla="*/ 3295 w 3316"/>
                <a:gd name="T97" fmla="*/ 3772 h 3774"/>
                <a:gd name="T98" fmla="*/ 402 w 3316"/>
                <a:gd name="T99" fmla="*/ 3772 h 3774"/>
                <a:gd name="T100" fmla="*/ 380 w 3316"/>
                <a:gd name="T101" fmla="*/ 3738 h 3774"/>
                <a:gd name="T102" fmla="*/ 21 w 3316"/>
                <a:gd name="T103" fmla="*/ 3471 h 3774"/>
                <a:gd name="T104" fmla="*/ 0 w 3316"/>
                <a:gd name="T105" fmla="*/ 3437 h 3774"/>
                <a:gd name="T106" fmla="*/ 10 w 3316"/>
                <a:gd name="T107" fmla="*/ 315 h 3774"/>
                <a:gd name="T108" fmla="*/ 697 w 3316"/>
                <a:gd name="T109" fmla="*/ 303 h 3774"/>
                <a:gd name="T110" fmla="*/ 754 w 3316"/>
                <a:gd name="T111" fmla="*/ 162 h 3774"/>
                <a:gd name="T112" fmla="*/ 861 w 3316"/>
                <a:gd name="T113" fmla="*/ 57 h 3774"/>
                <a:gd name="T114" fmla="*/ 1003 w 3316"/>
                <a:gd name="T115" fmla="*/ 4 h 3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16" h="3774">
                  <a:moveTo>
                    <a:pt x="453" y="1007"/>
                  </a:moveTo>
                  <a:lnTo>
                    <a:pt x="453" y="3702"/>
                  </a:lnTo>
                  <a:lnTo>
                    <a:pt x="3244" y="3702"/>
                  </a:lnTo>
                  <a:lnTo>
                    <a:pt x="3244" y="1007"/>
                  </a:lnTo>
                  <a:lnTo>
                    <a:pt x="453" y="1007"/>
                  </a:lnTo>
                  <a:close/>
                  <a:moveTo>
                    <a:pt x="72" y="1007"/>
                  </a:moveTo>
                  <a:lnTo>
                    <a:pt x="72" y="3401"/>
                  </a:lnTo>
                  <a:lnTo>
                    <a:pt x="380" y="3401"/>
                  </a:lnTo>
                  <a:lnTo>
                    <a:pt x="380" y="1007"/>
                  </a:lnTo>
                  <a:lnTo>
                    <a:pt x="72" y="1007"/>
                  </a:lnTo>
                  <a:close/>
                  <a:moveTo>
                    <a:pt x="453" y="375"/>
                  </a:moveTo>
                  <a:lnTo>
                    <a:pt x="453" y="934"/>
                  </a:lnTo>
                  <a:lnTo>
                    <a:pt x="3244" y="934"/>
                  </a:lnTo>
                  <a:lnTo>
                    <a:pt x="3244" y="375"/>
                  </a:lnTo>
                  <a:lnTo>
                    <a:pt x="3004" y="375"/>
                  </a:lnTo>
                  <a:lnTo>
                    <a:pt x="2999" y="428"/>
                  </a:lnTo>
                  <a:lnTo>
                    <a:pt x="2987" y="478"/>
                  </a:lnTo>
                  <a:lnTo>
                    <a:pt x="2967" y="524"/>
                  </a:lnTo>
                  <a:lnTo>
                    <a:pt x="2942" y="567"/>
                  </a:lnTo>
                  <a:lnTo>
                    <a:pt x="2911" y="607"/>
                  </a:lnTo>
                  <a:lnTo>
                    <a:pt x="2875" y="641"/>
                  </a:lnTo>
                  <a:lnTo>
                    <a:pt x="2836" y="671"/>
                  </a:lnTo>
                  <a:lnTo>
                    <a:pt x="2791" y="695"/>
                  </a:lnTo>
                  <a:lnTo>
                    <a:pt x="2744" y="712"/>
                  </a:lnTo>
                  <a:lnTo>
                    <a:pt x="2693" y="723"/>
                  </a:lnTo>
                  <a:lnTo>
                    <a:pt x="2641" y="727"/>
                  </a:lnTo>
                  <a:lnTo>
                    <a:pt x="2641" y="655"/>
                  </a:lnTo>
                  <a:lnTo>
                    <a:pt x="2687" y="651"/>
                  </a:lnTo>
                  <a:lnTo>
                    <a:pt x="2730" y="641"/>
                  </a:lnTo>
                  <a:lnTo>
                    <a:pt x="2772" y="624"/>
                  </a:lnTo>
                  <a:lnTo>
                    <a:pt x="2810" y="602"/>
                  </a:lnTo>
                  <a:lnTo>
                    <a:pt x="2843" y="573"/>
                  </a:lnTo>
                  <a:lnTo>
                    <a:pt x="2871" y="541"/>
                  </a:lnTo>
                  <a:lnTo>
                    <a:pt x="2896" y="504"/>
                  </a:lnTo>
                  <a:lnTo>
                    <a:pt x="2915" y="464"/>
                  </a:lnTo>
                  <a:lnTo>
                    <a:pt x="2926" y="421"/>
                  </a:lnTo>
                  <a:lnTo>
                    <a:pt x="2932" y="375"/>
                  </a:lnTo>
                  <a:lnTo>
                    <a:pt x="1419" y="375"/>
                  </a:lnTo>
                  <a:lnTo>
                    <a:pt x="1414" y="428"/>
                  </a:lnTo>
                  <a:lnTo>
                    <a:pt x="1400" y="478"/>
                  </a:lnTo>
                  <a:lnTo>
                    <a:pt x="1382" y="524"/>
                  </a:lnTo>
                  <a:lnTo>
                    <a:pt x="1357" y="567"/>
                  </a:lnTo>
                  <a:lnTo>
                    <a:pt x="1326" y="607"/>
                  </a:lnTo>
                  <a:lnTo>
                    <a:pt x="1290" y="641"/>
                  </a:lnTo>
                  <a:lnTo>
                    <a:pt x="1251" y="671"/>
                  </a:lnTo>
                  <a:lnTo>
                    <a:pt x="1206" y="695"/>
                  </a:lnTo>
                  <a:lnTo>
                    <a:pt x="1159" y="712"/>
                  </a:lnTo>
                  <a:lnTo>
                    <a:pt x="1108" y="723"/>
                  </a:lnTo>
                  <a:lnTo>
                    <a:pt x="1056" y="727"/>
                  </a:lnTo>
                  <a:lnTo>
                    <a:pt x="1056" y="655"/>
                  </a:lnTo>
                  <a:lnTo>
                    <a:pt x="1102" y="651"/>
                  </a:lnTo>
                  <a:lnTo>
                    <a:pt x="1145" y="641"/>
                  </a:lnTo>
                  <a:lnTo>
                    <a:pt x="1186" y="624"/>
                  </a:lnTo>
                  <a:lnTo>
                    <a:pt x="1225" y="602"/>
                  </a:lnTo>
                  <a:lnTo>
                    <a:pt x="1258" y="573"/>
                  </a:lnTo>
                  <a:lnTo>
                    <a:pt x="1287" y="541"/>
                  </a:lnTo>
                  <a:lnTo>
                    <a:pt x="1311" y="504"/>
                  </a:lnTo>
                  <a:lnTo>
                    <a:pt x="1330" y="464"/>
                  </a:lnTo>
                  <a:lnTo>
                    <a:pt x="1341" y="421"/>
                  </a:lnTo>
                  <a:lnTo>
                    <a:pt x="1347" y="375"/>
                  </a:lnTo>
                  <a:lnTo>
                    <a:pt x="453" y="375"/>
                  </a:lnTo>
                  <a:close/>
                  <a:moveTo>
                    <a:pt x="72" y="375"/>
                  </a:moveTo>
                  <a:lnTo>
                    <a:pt x="72" y="934"/>
                  </a:lnTo>
                  <a:lnTo>
                    <a:pt x="380" y="934"/>
                  </a:lnTo>
                  <a:lnTo>
                    <a:pt x="380" y="375"/>
                  </a:lnTo>
                  <a:lnTo>
                    <a:pt x="72" y="375"/>
                  </a:lnTo>
                  <a:close/>
                  <a:moveTo>
                    <a:pt x="2641" y="72"/>
                  </a:moveTo>
                  <a:lnTo>
                    <a:pt x="2595" y="76"/>
                  </a:lnTo>
                  <a:lnTo>
                    <a:pt x="2552" y="87"/>
                  </a:lnTo>
                  <a:lnTo>
                    <a:pt x="2511" y="103"/>
                  </a:lnTo>
                  <a:lnTo>
                    <a:pt x="2474" y="125"/>
                  </a:lnTo>
                  <a:lnTo>
                    <a:pt x="2441" y="152"/>
                  </a:lnTo>
                  <a:lnTo>
                    <a:pt x="2412" y="185"/>
                  </a:lnTo>
                  <a:lnTo>
                    <a:pt x="2387" y="220"/>
                  </a:lnTo>
                  <a:lnTo>
                    <a:pt x="2369" y="261"/>
                  </a:lnTo>
                  <a:lnTo>
                    <a:pt x="2356" y="303"/>
                  </a:lnTo>
                  <a:lnTo>
                    <a:pt x="2926" y="303"/>
                  </a:lnTo>
                  <a:lnTo>
                    <a:pt x="2914" y="261"/>
                  </a:lnTo>
                  <a:lnTo>
                    <a:pt x="2895" y="222"/>
                  </a:lnTo>
                  <a:lnTo>
                    <a:pt x="2871" y="185"/>
                  </a:lnTo>
                  <a:lnTo>
                    <a:pt x="2842" y="152"/>
                  </a:lnTo>
                  <a:lnTo>
                    <a:pt x="2808" y="125"/>
                  </a:lnTo>
                  <a:lnTo>
                    <a:pt x="2771" y="103"/>
                  </a:lnTo>
                  <a:lnTo>
                    <a:pt x="2730" y="87"/>
                  </a:lnTo>
                  <a:lnTo>
                    <a:pt x="2687" y="76"/>
                  </a:lnTo>
                  <a:lnTo>
                    <a:pt x="2641" y="72"/>
                  </a:lnTo>
                  <a:close/>
                  <a:moveTo>
                    <a:pt x="1056" y="72"/>
                  </a:moveTo>
                  <a:lnTo>
                    <a:pt x="1010" y="76"/>
                  </a:lnTo>
                  <a:lnTo>
                    <a:pt x="967" y="87"/>
                  </a:lnTo>
                  <a:lnTo>
                    <a:pt x="926" y="103"/>
                  </a:lnTo>
                  <a:lnTo>
                    <a:pt x="889" y="125"/>
                  </a:lnTo>
                  <a:lnTo>
                    <a:pt x="856" y="152"/>
                  </a:lnTo>
                  <a:lnTo>
                    <a:pt x="826" y="185"/>
                  </a:lnTo>
                  <a:lnTo>
                    <a:pt x="802" y="220"/>
                  </a:lnTo>
                  <a:lnTo>
                    <a:pt x="784" y="261"/>
                  </a:lnTo>
                  <a:lnTo>
                    <a:pt x="771" y="303"/>
                  </a:lnTo>
                  <a:lnTo>
                    <a:pt x="1341" y="303"/>
                  </a:lnTo>
                  <a:lnTo>
                    <a:pt x="1329" y="261"/>
                  </a:lnTo>
                  <a:lnTo>
                    <a:pt x="1310" y="222"/>
                  </a:lnTo>
                  <a:lnTo>
                    <a:pt x="1287" y="185"/>
                  </a:lnTo>
                  <a:lnTo>
                    <a:pt x="1257" y="152"/>
                  </a:lnTo>
                  <a:lnTo>
                    <a:pt x="1223" y="125"/>
                  </a:lnTo>
                  <a:lnTo>
                    <a:pt x="1186" y="103"/>
                  </a:lnTo>
                  <a:lnTo>
                    <a:pt x="1145" y="87"/>
                  </a:lnTo>
                  <a:lnTo>
                    <a:pt x="1102" y="76"/>
                  </a:lnTo>
                  <a:lnTo>
                    <a:pt x="1056" y="72"/>
                  </a:lnTo>
                  <a:close/>
                  <a:moveTo>
                    <a:pt x="1056" y="0"/>
                  </a:moveTo>
                  <a:lnTo>
                    <a:pt x="1109" y="4"/>
                  </a:lnTo>
                  <a:lnTo>
                    <a:pt x="1160" y="15"/>
                  </a:lnTo>
                  <a:lnTo>
                    <a:pt x="1207" y="33"/>
                  </a:lnTo>
                  <a:lnTo>
                    <a:pt x="1252" y="57"/>
                  </a:lnTo>
                  <a:lnTo>
                    <a:pt x="1291" y="88"/>
                  </a:lnTo>
                  <a:lnTo>
                    <a:pt x="1327" y="123"/>
                  </a:lnTo>
                  <a:lnTo>
                    <a:pt x="1358" y="162"/>
                  </a:lnTo>
                  <a:lnTo>
                    <a:pt x="1383" y="206"/>
                  </a:lnTo>
                  <a:lnTo>
                    <a:pt x="1402" y="254"/>
                  </a:lnTo>
                  <a:lnTo>
                    <a:pt x="1414" y="303"/>
                  </a:lnTo>
                  <a:lnTo>
                    <a:pt x="2282" y="303"/>
                  </a:lnTo>
                  <a:lnTo>
                    <a:pt x="2294" y="253"/>
                  </a:lnTo>
                  <a:lnTo>
                    <a:pt x="2314" y="206"/>
                  </a:lnTo>
                  <a:lnTo>
                    <a:pt x="2339" y="162"/>
                  </a:lnTo>
                  <a:lnTo>
                    <a:pt x="2370" y="123"/>
                  </a:lnTo>
                  <a:lnTo>
                    <a:pt x="2406" y="87"/>
                  </a:lnTo>
                  <a:lnTo>
                    <a:pt x="2447" y="57"/>
                  </a:lnTo>
                  <a:lnTo>
                    <a:pt x="2490" y="33"/>
                  </a:lnTo>
                  <a:lnTo>
                    <a:pt x="2538" y="15"/>
                  </a:lnTo>
                  <a:lnTo>
                    <a:pt x="2588" y="4"/>
                  </a:lnTo>
                  <a:lnTo>
                    <a:pt x="2641" y="0"/>
                  </a:lnTo>
                  <a:lnTo>
                    <a:pt x="2694" y="4"/>
                  </a:lnTo>
                  <a:lnTo>
                    <a:pt x="2745" y="15"/>
                  </a:lnTo>
                  <a:lnTo>
                    <a:pt x="2792" y="33"/>
                  </a:lnTo>
                  <a:lnTo>
                    <a:pt x="2837" y="57"/>
                  </a:lnTo>
                  <a:lnTo>
                    <a:pt x="2876" y="88"/>
                  </a:lnTo>
                  <a:lnTo>
                    <a:pt x="2912" y="123"/>
                  </a:lnTo>
                  <a:lnTo>
                    <a:pt x="2943" y="162"/>
                  </a:lnTo>
                  <a:lnTo>
                    <a:pt x="2968" y="206"/>
                  </a:lnTo>
                  <a:lnTo>
                    <a:pt x="2987" y="254"/>
                  </a:lnTo>
                  <a:lnTo>
                    <a:pt x="2999" y="303"/>
                  </a:lnTo>
                  <a:lnTo>
                    <a:pt x="3280" y="303"/>
                  </a:lnTo>
                  <a:lnTo>
                    <a:pt x="3295" y="306"/>
                  </a:lnTo>
                  <a:lnTo>
                    <a:pt x="3306" y="315"/>
                  </a:lnTo>
                  <a:lnTo>
                    <a:pt x="3313" y="326"/>
                  </a:lnTo>
                  <a:lnTo>
                    <a:pt x="3316" y="339"/>
                  </a:lnTo>
                  <a:lnTo>
                    <a:pt x="3316" y="3738"/>
                  </a:lnTo>
                  <a:lnTo>
                    <a:pt x="3313" y="3752"/>
                  </a:lnTo>
                  <a:lnTo>
                    <a:pt x="3306" y="3763"/>
                  </a:lnTo>
                  <a:lnTo>
                    <a:pt x="3295" y="3772"/>
                  </a:lnTo>
                  <a:lnTo>
                    <a:pt x="3280" y="3774"/>
                  </a:lnTo>
                  <a:lnTo>
                    <a:pt x="417" y="3774"/>
                  </a:lnTo>
                  <a:lnTo>
                    <a:pt x="402" y="3772"/>
                  </a:lnTo>
                  <a:lnTo>
                    <a:pt x="391" y="3763"/>
                  </a:lnTo>
                  <a:lnTo>
                    <a:pt x="384" y="3752"/>
                  </a:lnTo>
                  <a:lnTo>
                    <a:pt x="380" y="3738"/>
                  </a:lnTo>
                  <a:lnTo>
                    <a:pt x="380" y="3473"/>
                  </a:lnTo>
                  <a:lnTo>
                    <a:pt x="36" y="3473"/>
                  </a:lnTo>
                  <a:lnTo>
                    <a:pt x="21" y="3471"/>
                  </a:lnTo>
                  <a:lnTo>
                    <a:pt x="10" y="3463"/>
                  </a:lnTo>
                  <a:lnTo>
                    <a:pt x="3" y="3451"/>
                  </a:lnTo>
                  <a:lnTo>
                    <a:pt x="0" y="3437"/>
                  </a:lnTo>
                  <a:lnTo>
                    <a:pt x="0" y="339"/>
                  </a:lnTo>
                  <a:lnTo>
                    <a:pt x="3" y="326"/>
                  </a:lnTo>
                  <a:lnTo>
                    <a:pt x="10" y="315"/>
                  </a:lnTo>
                  <a:lnTo>
                    <a:pt x="21" y="306"/>
                  </a:lnTo>
                  <a:lnTo>
                    <a:pt x="36" y="303"/>
                  </a:lnTo>
                  <a:lnTo>
                    <a:pt x="697" y="303"/>
                  </a:lnTo>
                  <a:lnTo>
                    <a:pt x="710" y="253"/>
                  </a:lnTo>
                  <a:lnTo>
                    <a:pt x="728" y="206"/>
                  </a:lnTo>
                  <a:lnTo>
                    <a:pt x="754" y="162"/>
                  </a:lnTo>
                  <a:lnTo>
                    <a:pt x="785" y="123"/>
                  </a:lnTo>
                  <a:lnTo>
                    <a:pt x="821" y="87"/>
                  </a:lnTo>
                  <a:lnTo>
                    <a:pt x="861" y="57"/>
                  </a:lnTo>
                  <a:lnTo>
                    <a:pt x="905" y="33"/>
                  </a:lnTo>
                  <a:lnTo>
                    <a:pt x="953" y="15"/>
                  </a:lnTo>
                  <a:lnTo>
                    <a:pt x="1003" y="4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85F308-E17D-4B79-8516-66215E2B8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2090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F74398-2E47-4D38-8136-EF9E7B6CE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2090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83B17A1-3FEE-43D7-905F-22EDAC961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2252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51F56B0-A0A4-47E2-8717-F45EC572E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2252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EA2C67-F9C5-4DD6-BFE7-F6AD98712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2252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7A7947E-B775-4829-87FE-CA08D0DA9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2415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767901C-55E8-468A-B2A8-5C3BD560D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2415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7E63AD4-F7FD-4886-8485-95E9BE709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2415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31377BF-8B98-4CED-9788-8ED094229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2555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99893AD-3A32-45E0-99A1-D6D1374DE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2555"/>
              <a:ext cx="166" cy="2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6140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896F24A-B52B-4193-9AFD-A23F1AC0B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649243"/>
              </p:ext>
            </p:extLst>
          </p:nvPr>
        </p:nvGraphicFramePr>
        <p:xfrm>
          <a:off x="790271" y="1520819"/>
          <a:ext cx="6317385" cy="4579944"/>
        </p:xfrm>
        <a:graphic>
          <a:graphicData uri="http://schemas.openxmlformats.org/drawingml/2006/table">
            <a:tbl>
              <a:tblPr/>
              <a:tblGrid>
                <a:gridCol w="668965">
                  <a:extLst>
                    <a:ext uri="{9D8B030D-6E8A-4147-A177-3AD203B41FA5}">
                      <a16:colId xmlns:a16="http://schemas.microsoft.com/office/drawing/2014/main" val="3258769269"/>
                    </a:ext>
                  </a:extLst>
                </a:gridCol>
                <a:gridCol w="5648420">
                  <a:extLst>
                    <a:ext uri="{9D8B030D-6E8A-4147-A177-3AD203B41FA5}">
                      <a16:colId xmlns:a16="http://schemas.microsoft.com/office/drawing/2014/main" val="1181775603"/>
                    </a:ext>
                  </a:extLst>
                </a:gridCol>
              </a:tblGrid>
              <a:tr h="38166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effectLst/>
                          <a:latin typeface="SEB SansSerif" panose="00000500000000000000" pitchFamily="2" charset="0"/>
                        </a:rPr>
                        <a:t>Pamatdarbības</a:t>
                      </a:r>
                    </a:p>
                  </a:txBody>
                  <a:tcPr marL="6232" marR="6232" marT="62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SEB SansSerif" panose="00000500000000000000" pitchFamily="2" charset="0"/>
                        </a:rPr>
                        <a:t>Ieņēmumi no produkcijas/pakalpojumu pārdošanas (bez PVN)</a:t>
                      </a:r>
                    </a:p>
                  </a:txBody>
                  <a:tcPr marL="6232" marR="6232" marT="62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861532"/>
                  </a:ext>
                </a:extLst>
              </a:tr>
              <a:tr h="3816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SEB SansSerif" panose="00000500000000000000" pitchFamily="2" charset="0"/>
                        </a:rPr>
                        <a:t>Saņemtais PVN no produkcijas/pakalpojumu pārdošanas</a:t>
                      </a:r>
                    </a:p>
                  </a:txBody>
                  <a:tcPr marL="6232" marR="6232" marT="62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970233"/>
                  </a:ext>
                </a:extLst>
              </a:tr>
              <a:tr h="3816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SEB SansSerif" panose="00000500000000000000" pitchFamily="2" charset="0"/>
                        </a:rPr>
                        <a:t>Pārējie ieņēmumi </a:t>
                      </a:r>
                    </a:p>
                  </a:txBody>
                  <a:tcPr marL="6232" marR="6232" marT="62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377571"/>
                  </a:ext>
                </a:extLst>
              </a:tr>
              <a:tr h="3816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SEB SansSerif" panose="00000500000000000000" pitchFamily="2" charset="0"/>
                        </a:rPr>
                        <a:t>Saņemtais PVN no budžeta</a:t>
                      </a:r>
                    </a:p>
                  </a:txBody>
                  <a:tcPr marL="6232" marR="6232" marT="62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545821"/>
                  </a:ext>
                </a:extLst>
              </a:tr>
              <a:tr h="38166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effectLst/>
                          <a:latin typeface="SEB SansSerif" panose="00000500000000000000" pitchFamily="2" charset="0"/>
                        </a:rPr>
                        <a:t>Ieguldīšanas</a:t>
                      </a:r>
                    </a:p>
                  </a:txBody>
                  <a:tcPr marL="6232" marR="6232" marT="62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SEB SansSerif" panose="00000500000000000000" pitchFamily="2" charset="0"/>
                        </a:rPr>
                        <a:t>Ieņēmumi no pamatlīdzekļu un nemateriālo ieguldījumu pārdošanas </a:t>
                      </a:r>
                    </a:p>
                  </a:txBody>
                  <a:tcPr marL="6232" marR="6232" marT="62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923235"/>
                  </a:ext>
                </a:extLst>
              </a:tr>
              <a:tr h="3816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SEB SansSerif" panose="00000500000000000000" pitchFamily="2" charset="0"/>
                        </a:rPr>
                        <a:t>Saņemtie procenti </a:t>
                      </a:r>
                    </a:p>
                  </a:txBody>
                  <a:tcPr marL="6232" marR="6232" marT="62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437645"/>
                  </a:ext>
                </a:extLst>
              </a:tr>
              <a:tr h="3816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pt-BR" sz="1400" b="0" i="0" u="none" strike="noStrike" dirty="0">
                          <a:effectLst/>
                          <a:latin typeface="SEB SansSerif" panose="00000500000000000000" pitchFamily="2" charset="0"/>
                        </a:rPr>
                        <a:t>Citi ieņēmumi no ieguldīšanas darbības </a:t>
                      </a:r>
                    </a:p>
                  </a:txBody>
                  <a:tcPr marL="6232" marR="6232" marT="62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362519"/>
                  </a:ext>
                </a:extLst>
              </a:tr>
              <a:tr h="3816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pt-BR" sz="1400" b="0" i="0" u="none" strike="noStrike" dirty="0">
                          <a:effectLst/>
                          <a:latin typeface="SEB SansSerif" panose="00000500000000000000" pitchFamily="2" charset="0"/>
                        </a:rPr>
                        <a:t>Saņemtais PVN no ieguldīšanas naudas plūsmas</a:t>
                      </a:r>
                    </a:p>
                  </a:txBody>
                  <a:tcPr marL="6232" marR="6232" marT="62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377491"/>
                  </a:ext>
                </a:extLst>
              </a:tr>
              <a:tr h="38166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effectLst/>
                          <a:latin typeface="SEB SansSerif" panose="00000500000000000000" pitchFamily="2" charset="0"/>
                        </a:rPr>
                        <a:t>Finansēšanas</a:t>
                      </a:r>
                    </a:p>
                  </a:txBody>
                  <a:tcPr marL="6232" marR="6232" marT="623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SEB SansSerif" panose="00000500000000000000" pitchFamily="2" charset="0"/>
                        </a:rPr>
                        <a:t>Saņemti aizņēmumi (kredīti)</a:t>
                      </a:r>
                    </a:p>
                  </a:txBody>
                  <a:tcPr marL="6232" marR="6232" marT="62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687566"/>
                  </a:ext>
                </a:extLst>
              </a:tr>
              <a:tr h="3816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SEB SansSerif" panose="00000500000000000000" pitchFamily="2" charset="0"/>
                        </a:rPr>
                        <a:t>ES finansējums</a:t>
                      </a:r>
                    </a:p>
                  </a:txBody>
                  <a:tcPr marL="6232" marR="6232" marT="62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723397"/>
                  </a:ext>
                </a:extLst>
              </a:tr>
              <a:tr h="3816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SEB SansSerif" panose="00000500000000000000" pitchFamily="2" charset="0"/>
                        </a:rPr>
                        <a:t>Īpašnieku ieguldījums</a:t>
                      </a:r>
                    </a:p>
                  </a:txBody>
                  <a:tcPr marL="6232" marR="6232" marT="62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649168"/>
                  </a:ext>
                </a:extLst>
              </a:tr>
              <a:tr h="3816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SEB SansSerif" panose="00000500000000000000" pitchFamily="2" charset="0"/>
                        </a:rPr>
                        <a:t>Grants</a:t>
                      </a:r>
                    </a:p>
                  </a:txBody>
                  <a:tcPr marL="6232" marR="6232" marT="62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3237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1A3FC7E-D018-4B33-9B2B-1AA737CAAA0C}"/>
              </a:ext>
            </a:extLst>
          </p:cNvPr>
          <p:cNvSpPr txBox="1">
            <a:spLocks/>
          </p:cNvSpPr>
          <p:nvPr/>
        </p:nvSpPr>
        <p:spPr bwMode="auto">
          <a:xfrm>
            <a:off x="493708" y="153235"/>
            <a:ext cx="651745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Ienākošā naudas plūsma</a:t>
            </a:r>
            <a:endParaRPr lang="lv-LV" sz="3600" b="0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DB515F-299B-4F6A-BCAB-C47A991FC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65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57C26ABB-9E78-4C54-8719-4174B5ECB38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1800939"/>
              </p:ext>
            </p:extLst>
          </p:nvPr>
        </p:nvGraphicFramePr>
        <p:xfrm>
          <a:off x="770111" y="1899095"/>
          <a:ext cx="10648604" cy="45799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1108">
                  <a:extLst>
                    <a:ext uri="{9D8B030D-6E8A-4147-A177-3AD203B41FA5}">
                      <a16:colId xmlns:a16="http://schemas.microsoft.com/office/drawing/2014/main" val="2281650851"/>
                    </a:ext>
                  </a:extLst>
                </a:gridCol>
                <a:gridCol w="1936874">
                  <a:extLst>
                    <a:ext uri="{9D8B030D-6E8A-4147-A177-3AD203B41FA5}">
                      <a16:colId xmlns:a16="http://schemas.microsoft.com/office/drawing/2014/main" val="2815441889"/>
                    </a:ext>
                  </a:extLst>
                </a:gridCol>
                <a:gridCol w="1936874">
                  <a:extLst>
                    <a:ext uri="{9D8B030D-6E8A-4147-A177-3AD203B41FA5}">
                      <a16:colId xmlns:a16="http://schemas.microsoft.com/office/drawing/2014/main" val="2483790202"/>
                    </a:ext>
                  </a:extLst>
                </a:gridCol>
                <a:gridCol w="1936874">
                  <a:extLst>
                    <a:ext uri="{9D8B030D-6E8A-4147-A177-3AD203B41FA5}">
                      <a16:colId xmlns:a16="http://schemas.microsoft.com/office/drawing/2014/main" val="40548216"/>
                    </a:ext>
                  </a:extLst>
                </a:gridCol>
                <a:gridCol w="1936874">
                  <a:extLst>
                    <a:ext uri="{9D8B030D-6E8A-4147-A177-3AD203B41FA5}">
                      <a16:colId xmlns:a16="http://schemas.microsoft.com/office/drawing/2014/main" val="2535537282"/>
                    </a:ext>
                  </a:extLst>
                </a:gridCol>
              </a:tblGrid>
              <a:tr h="586043">
                <a:tc>
                  <a:txBody>
                    <a:bodyPr/>
                    <a:lstStyle/>
                    <a:p>
                      <a:pPr algn="ctr"/>
                      <a:endParaRPr lang="lv-LV" sz="2000" dirty="0">
                        <a:solidFill>
                          <a:schemeClr val="tx1"/>
                        </a:solidFill>
                        <a:latin typeface="SEB SansSerif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accent3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Ražotājs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accent3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Izplatītājs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accent3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Tirgotājs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accent3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Pircējs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129805"/>
                  </a:ext>
                </a:extLst>
              </a:tr>
              <a:tr h="798779">
                <a:tc>
                  <a:txBody>
                    <a:bodyPr/>
                    <a:lstStyle/>
                    <a:p>
                      <a:pPr algn="l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Noteiktā preces cena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 100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202625"/>
                  </a:ext>
                </a:extLst>
              </a:tr>
              <a:tr h="798779">
                <a:tc>
                  <a:txBody>
                    <a:bodyPr/>
                    <a:lstStyle/>
                    <a:p>
                      <a:pPr algn="l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PVN apmērs rēķinā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80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80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41338"/>
                  </a:ext>
                </a:extLst>
              </a:tr>
              <a:tr h="798779">
                <a:tc>
                  <a:txBody>
                    <a:bodyPr/>
                    <a:lstStyle/>
                    <a:p>
                      <a:pPr algn="l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Samaksātais PVN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825079"/>
                  </a:ext>
                </a:extLst>
              </a:tr>
              <a:tr h="798779">
                <a:tc>
                  <a:txBody>
                    <a:bodyPr/>
                    <a:lstStyle/>
                    <a:p>
                      <a:pPr algn="l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Saņemtais PVN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149987"/>
                  </a:ext>
                </a:extLst>
              </a:tr>
              <a:tr h="798779">
                <a:tc>
                  <a:txBody>
                    <a:bodyPr/>
                    <a:lstStyle/>
                    <a:p>
                      <a:pPr algn="l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Budžetā maksājamais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1"/>
                          </a:solidFill>
                          <a:latin typeface="SEB SansSerif" panose="00000500000000000000" pitchFamily="2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2418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4563C3F-28AE-488A-A151-C5BCAE28F2DE}"/>
              </a:ext>
            </a:extLst>
          </p:cNvPr>
          <p:cNvSpPr txBox="1">
            <a:spLocks/>
          </p:cNvSpPr>
          <p:nvPr/>
        </p:nvSpPr>
        <p:spPr bwMode="auto">
          <a:xfrm>
            <a:off x="493708" y="153235"/>
            <a:ext cx="598170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PVN </a:t>
            </a:r>
            <a:b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en-US" sz="3600" b="0" dirty="0">
                <a:latin typeface="SEB SansSerif" panose="00000500000000000000" pitchFamily="2" charset="0"/>
                <a:cs typeface="Arial" panose="020B0604020202020204" pitchFamily="34" charset="0"/>
              </a:rPr>
              <a:t>(</a:t>
            </a:r>
            <a:r>
              <a:rPr lang="lv-LV" sz="3600" b="0" dirty="0">
                <a:latin typeface="SEB SansSerif" panose="00000500000000000000" pitchFamily="2" charset="0"/>
                <a:cs typeface="Arial" panose="020B0604020202020204" pitchFamily="34" charset="0"/>
              </a:rPr>
              <a:t>Piemērā likme 20%</a:t>
            </a:r>
            <a:r>
              <a:rPr lang="en-US" sz="3600" b="0" dirty="0">
                <a:latin typeface="SEB SansSerif" panose="00000500000000000000" pitchFamily="2" charset="0"/>
                <a:cs typeface="Arial" panose="020B0604020202020204" pitchFamily="34" charset="0"/>
              </a:rPr>
              <a:t>)</a:t>
            </a:r>
            <a:r>
              <a:rPr lang="lv-LV" sz="3600" b="0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BE575-E047-4F84-9F45-CC39F4C18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91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E7D373-5ECE-48A0-A226-BD020742D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309873"/>
              </p:ext>
            </p:extLst>
          </p:nvPr>
        </p:nvGraphicFramePr>
        <p:xfrm>
          <a:off x="5713413" y="1520825"/>
          <a:ext cx="5528826" cy="4579938"/>
        </p:xfrm>
        <a:graphic>
          <a:graphicData uri="http://schemas.openxmlformats.org/drawingml/2006/table">
            <a:tbl>
              <a:tblPr/>
              <a:tblGrid>
                <a:gridCol w="496713">
                  <a:extLst>
                    <a:ext uri="{9D8B030D-6E8A-4147-A177-3AD203B41FA5}">
                      <a16:colId xmlns:a16="http://schemas.microsoft.com/office/drawing/2014/main" val="3000109559"/>
                    </a:ext>
                  </a:extLst>
                </a:gridCol>
                <a:gridCol w="5032113">
                  <a:extLst>
                    <a:ext uri="{9D8B030D-6E8A-4147-A177-3AD203B41FA5}">
                      <a16:colId xmlns:a16="http://schemas.microsoft.com/office/drawing/2014/main" val="2747967149"/>
                    </a:ext>
                  </a:extLst>
                </a:gridCol>
              </a:tblGrid>
              <a:tr h="5088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effectLst/>
                          <a:latin typeface="Arial" panose="020B0604020202020204" pitchFamily="34" charset="0"/>
                        </a:rPr>
                        <a:t>Ieguldīšanas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Izdevumi ilgtermiņa ieguldījumiem bez PVN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700239"/>
                  </a:ext>
                </a:extLst>
              </a:tr>
              <a:tr h="50888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Izsniegtie aizdevumi citām personām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505326"/>
                  </a:ext>
                </a:extLst>
              </a:tr>
              <a:tr h="50888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Pamatlīdzekļu iegādes izmaksas bez PVN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102426"/>
                  </a:ext>
                </a:extLst>
              </a:tr>
              <a:tr h="50888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Citi izdevumi ieguldīšanas darbībai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036391"/>
                  </a:ext>
                </a:extLst>
              </a:tr>
              <a:tr h="50888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Samaksāts PVN (priekšnodoklis) par ilgtermiņa ieguldījumiem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913810"/>
                  </a:ext>
                </a:extLst>
              </a:tr>
              <a:tr h="5088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effectLst/>
                          <a:latin typeface="Arial" panose="020B0604020202020204" pitchFamily="34" charset="0"/>
                        </a:rPr>
                        <a:t>Finansēšanas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Izdevumi aizdevumu atmaksāšanai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136661"/>
                  </a:ext>
                </a:extLst>
              </a:tr>
              <a:tr h="50888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Samaksātie kredītprocenti par aizdevumiem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799009"/>
                  </a:ext>
                </a:extLst>
              </a:tr>
              <a:tr h="50888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Izdevumi nomātā pamatlīdzekļu izpirkumiem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740812"/>
                  </a:ext>
                </a:extLst>
              </a:tr>
              <a:tr h="50888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Izdevumi līzinga procentu maksājumiem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7408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32E615-5A72-416F-B828-4DCED8D69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01343"/>
              </p:ext>
            </p:extLst>
          </p:nvPr>
        </p:nvGraphicFramePr>
        <p:xfrm>
          <a:off x="794172" y="1520825"/>
          <a:ext cx="4542203" cy="4579935"/>
        </p:xfrm>
        <a:graphic>
          <a:graphicData uri="http://schemas.openxmlformats.org/drawingml/2006/table">
            <a:tbl>
              <a:tblPr/>
              <a:tblGrid>
                <a:gridCol w="496714">
                  <a:extLst>
                    <a:ext uri="{9D8B030D-6E8A-4147-A177-3AD203B41FA5}">
                      <a16:colId xmlns:a16="http://schemas.microsoft.com/office/drawing/2014/main" val="3181104216"/>
                    </a:ext>
                  </a:extLst>
                </a:gridCol>
                <a:gridCol w="4045489">
                  <a:extLst>
                    <a:ext uri="{9D8B030D-6E8A-4147-A177-3AD203B41FA5}">
                      <a16:colId xmlns:a16="http://schemas.microsoft.com/office/drawing/2014/main" val="106525891"/>
                    </a:ext>
                  </a:extLst>
                </a:gridCol>
              </a:tblGrid>
              <a:tr h="305329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effectLst/>
                          <a:latin typeface="Arial" panose="020B0604020202020204" pitchFamily="34" charset="0"/>
                        </a:rPr>
                        <a:t>Pamatdarbības</a:t>
                      </a:r>
                    </a:p>
                  </a:txBody>
                  <a:tcPr marL="5833" marR="5833" marT="583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Izejmateriālu izmaksas</a:t>
                      </a:r>
                    </a:p>
                  </a:txBody>
                  <a:tcPr marL="5833" marR="5833" marT="5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970214"/>
                  </a:ext>
                </a:extLst>
              </a:tr>
              <a:tr h="30532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Izdevumi zemes, ēku un iekārtu nomai</a:t>
                      </a:r>
                    </a:p>
                  </a:txBody>
                  <a:tcPr marL="5833" marR="5833" marT="5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6112"/>
                  </a:ext>
                </a:extLst>
              </a:tr>
              <a:tr h="30532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Izdevumi transporta uzturēšanai</a:t>
                      </a:r>
                    </a:p>
                  </a:txBody>
                  <a:tcPr marL="5833" marR="5833" marT="5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442285"/>
                  </a:ext>
                </a:extLst>
              </a:tr>
              <a:tr h="30532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Izdevumi telpu uzturēšanai</a:t>
                      </a:r>
                    </a:p>
                  </a:txBody>
                  <a:tcPr marL="5833" marR="5833" marT="5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653440"/>
                  </a:ext>
                </a:extLst>
              </a:tr>
              <a:tr h="30532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Izdevumi pakalpojumu apmaksai</a:t>
                      </a:r>
                    </a:p>
                  </a:txBody>
                  <a:tcPr marL="5833" marR="5833" marT="5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652447"/>
                  </a:ext>
                </a:extLst>
              </a:tr>
              <a:tr h="30532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Administrācijas izdevumi </a:t>
                      </a:r>
                    </a:p>
                  </a:txBody>
                  <a:tcPr marL="5833" marR="5833" marT="5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703047"/>
                  </a:ext>
                </a:extLst>
              </a:tr>
              <a:tr h="30532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Mārketinga izdevumi </a:t>
                      </a:r>
                    </a:p>
                  </a:txBody>
                  <a:tcPr marL="5833" marR="5833" marT="5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058930"/>
                  </a:ext>
                </a:extLst>
              </a:tr>
              <a:tr h="30532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Pārējie pamatdarbības izdevumi</a:t>
                      </a:r>
                    </a:p>
                  </a:txBody>
                  <a:tcPr marL="5833" marR="5833" marT="5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453983"/>
                  </a:ext>
                </a:extLst>
              </a:tr>
              <a:tr h="30532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Samaksāts PVN (priekšnodoklis) piegādātājiem </a:t>
                      </a:r>
                    </a:p>
                  </a:txBody>
                  <a:tcPr marL="5833" marR="5833" marT="5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786900"/>
                  </a:ext>
                </a:extLst>
              </a:tr>
              <a:tr h="30532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Izdevumi darba algas maksājumiem </a:t>
                      </a:r>
                    </a:p>
                  </a:txBody>
                  <a:tcPr marL="5833" marR="5833" marT="5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392233"/>
                  </a:ext>
                </a:extLst>
              </a:tr>
              <a:tr h="30532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Izdevumi sociālās apdrošināšanas maksājumiem </a:t>
                      </a:r>
                    </a:p>
                  </a:txBody>
                  <a:tcPr marL="5833" marR="5833" marT="5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59058"/>
                  </a:ext>
                </a:extLst>
              </a:tr>
              <a:tr h="30532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Samaksāts ienākuma nodoklis </a:t>
                      </a:r>
                    </a:p>
                  </a:txBody>
                  <a:tcPr marL="5833" marR="5833" marT="5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200583"/>
                  </a:ext>
                </a:extLst>
              </a:tr>
              <a:tr h="30532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Samaksāts nekustamā īpašuma nodoklis </a:t>
                      </a:r>
                    </a:p>
                  </a:txBody>
                  <a:tcPr marL="5833" marR="5833" marT="5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792786"/>
                  </a:ext>
                </a:extLst>
              </a:tr>
              <a:tr h="30532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fr-FR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Samaksātie</a:t>
                      </a:r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pārējie</a:t>
                      </a:r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nodokļi</a:t>
                      </a:r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> un </a:t>
                      </a:r>
                      <a:r>
                        <a:rPr lang="fr-FR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nodevas</a:t>
                      </a:r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5833" marR="5833" marT="5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011967"/>
                  </a:ext>
                </a:extLst>
              </a:tr>
              <a:tr h="30532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lv-LV" sz="1400" b="0" i="0" u="none" strike="noStrike" dirty="0">
                          <a:effectLst/>
                          <a:latin typeface="Arial" panose="020B0604020202020204" pitchFamily="34" charset="0"/>
                        </a:rPr>
                        <a:t>PVN maksājums budžetā </a:t>
                      </a:r>
                    </a:p>
                  </a:txBody>
                  <a:tcPr marL="5833" marR="5833" marT="5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807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D28575-0A05-46AC-8832-E45137E00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9CEF6C-DF3D-4F65-8846-3AE803A286FD}"/>
              </a:ext>
            </a:extLst>
          </p:cNvPr>
          <p:cNvSpPr txBox="1">
            <a:spLocks/>
          </p:cNvSpPr>
          <p:nvPr/>
        </p:nvSpPr>
        <p:spPr bwMode="auto">
          <a:xfrm>
            <a:off x="493709" y="153235"/>
            <a:ext cx="5219704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Izejošā naudas plūsma</a:t>
            </a:r>
            <a:endParaRPr lang="lv-LV" sz="3600" b="0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3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503CB3C-8662-4AE5-849B-860E354B03AA}"/>
              </a:ext>
            </a:extLst>
          </p:cNvPr>
          <p:cNvSpPr/>
          <p:nvPr/>
        </p:nvSpPr>
        <p:spPr>
          <a:xfrm>
            <a:off x="6081486" y="2589370"/>
            <a:ext cx="6095207" cy="2022775"/>
          </a:xfrm>
          <a:prstGeom prst="rect">
            <a:avLst/>
          </a:prstGeom>
          <a:solidFill>
            <a:srgbClr val="F4F5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ABC90E-E47F-4543-8B20-5BA5A7E810E4}"/>
              </a:ext>
            </a:extLst>
          </p:cNvPr>
          <p:cNvSpPr/>
          <p:nvPr/>
        </p:nvSpPr>
        <p:spPr>
          <a:xfrm>
            <a:off x="-11899" y="2589370"/>
            <a:ext cx="6095207" cy="202277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9" y="153235"/>
            <a:ext cx="4685537" cy="1520825"/>
          </a:xfrm>
        </p:spPr>
        <p:txBody>
          <a:bodyPr/>
          <a:lstStyle/>
          <a:p>
            <a:r>
              <a:rPr lang="lv-LV" sz="36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Finansējums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CF33A6-16B4-46F4-BE77-072A3429F8A7}"/>
              </a:ext>
            </a:extLst>
          </p:cNvPr>
          <p:cNvSpPr txBox="1">
            <a:spLocks/>
          </p:cNvSpPr>
          <p:nvPr/>
        </p:nvSpPr>
        <p:spPr>
          <a:xfrm>
            <a:off x="1427179" y="2513146"/>
            <a:ext cx="4551810" cy="2098999"/>
          </a:xfrm>
          <a:prstGeom prst="rect">
            <a:avLst/>
          </a:prstGeom>
        </p:spPr>
        <p:txBody>
          <a:bodyPr anchor="ctr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lv-LV" sz="4400" b="1" dirty="0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80 000 €</a:t>
            </a:r>
          </a:p>
          <a:p>
            <a:pPr marL="0" indent="0">
              <a:buFont typeface="Wingdings" pitchFamily="2" charset="2"/>
              <a:buNone/>
            </a:pPr>
            <a:r>
              <a:rPr lang="lv-LV" sz="2800" dirty="0">
                <a:solidFill>
                  <a:schemeClr val="bg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kopējā finansiālā atbalsta summa 2021. gadā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6A2DE47-ACCF-4591-B3DD-7B1847623D04}"/>
              </a:ext>
            </a:extLst>
          </p:cNvPr>
          <p:cNvSpPr txBox="1">
            <a:spLocks/>
          </p:cNvSpPr>
          <p:nvPr/>
        </p:nvSpPr>
        <p:spPr>
          <a:xfrm>
            <a:off x="6503123" y="2513146"/>
            <a:ext cx="5571072" cy="2098999"/>
          </a:xfrm>
          <a:prstGeom prst="rect">
            <a:avLst/>
          </a:prstGeom>
        </p:spPr>
        <p:txBody>
          <a:bodyPr anchor="ctr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lv-LV" sz="44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10 000 €</a:t>
            </a:r>
          </a:p>
          <a:p>
            <a:pPr marL="0" indent="0">
              <a:buFont typeface="Wingdings" pitchFamily="2" charset="2"/>
              <a:buNone/>
            </a:pP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maksimālā summa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vienam </a:t>
            </a:r>
            <a:r>
              <a:rPr lang="lv-LV" sz="2800" dirty="0" err="1">
                <a:latin typeface="SEB SansSerif" panose="00000500000000000000" pitchFamily="2" charset="0"/>
                <a:cs typeface="Arial" panose="020B0604020202020204" pitchFamily="34" charset="0"/>
              </a:rPr>
              <a:t>grantam</a:t>
            </a:r>
            <a:endParaRPr lang="lv-LV" sz="2800" dirty="0"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A93DF2-E7E8-4EE3-BC65-FF6650D12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2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5780FE-AF02-4B97-847E-9B19C60B661D}"/>
              </a:ext>
            </a:extLst>
          </p:cNvPr>
          <p:cNvSpPr/>
          <p:nvPr/>
        </p:nvSpPr>
        <p:spPr>
          <a:xfrm>
            <a:off x="-1" y="1520825"/>
            <a:ext cx="6095208" cy="4579937"/>
          </a:xfrm>
          <a:prstGeom prst="rect">
            <a:avLst/>
          </a:prstGeom>
          <a:solidFill>
            <a:srgbClr val="F4F5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9" y="153235"/>
            <a:ext cx="4685537" cy="1520825"/>
          </a:xfrm>
        </p:spPr>
        <p:txBody>
          <a:bodyPr/>
          <a:lstStyle/>
          <a:p>
            <a:r>
              <a:rPr lang="lv-LV" sz="36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Granta pretendents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729A39E-E7A7-474A-9D7E-D9CE206AFABF}"/>
              </a:ext>
            </a:extLst>
          </p:cNvPr>
          <p:cNvSpPr txBox="1">
            <a:spLocks/>
          </p:cNvSpPr>
          <p:nvPr/>
        </p:nvSpPr>
        <p:spPr>
          <a:xfrm>
            <a:off x="369888" y="3232401"/>
            <a:ext cx="5304936" cy="2824210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1088" indent="0">
              <a:buFont typeface="Wingdings" pitchFamily="2" charset="2"/>
              <a:buNone/>
            </a:pPr>
            <a:r>
              <a:rPr lang="en-US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J</a:t>
            </a:r>
            <a:r>
              <a:rPr lang="lv-LV" sz="2800" b="1" dirty="0" err="1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ebkura</a:t>
            </a:r>
            <a:r>
              <a:rPr lang="lv-LV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 fiziska persona </a:t>
            </a: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no 18 gadu vecuma, kas plāno veikt saimniecisko darbību konkursa darbības teritorijā</a:t>
            </a:r>
            <a: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i="1" dirty="0">
                <a:latin typeface="SEB SansSerif" panose="00000500000000000000" pitchFamily="2" charset="0"/>
                <a:cs typeface="Arial" panose="020B0604020202020204" pitchFamily="34" charset="0"/>
              </a:rPr>
              <a:t>(līgumu slēdz ar </a:t>
            </a:r>
            <a:br>
              <a:rPr lang="en-US" i="1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i="1" dirty="0">
                <a:latin typeface="SEB SansSerif" panose="00000500000000000000" pitchFamily="2" charset="0"/>
                <a:cs typeface="Arial" panose="020B0604020202020204" pitchFamily="34" charset="0"/>
              </a:rPr>
              <a:t>juridisku personu)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3595AD4-B6EB-4B97-B66D-0B2E7BAF05CF}"/>
              </a:ext>
            </a:extLst>
          </p:cNvPr>
          <p:cNvSpPr txBox="1">
            <a:spLocks/>
          </p:cNvSpPr>
          <p:nvPr/>
        </p:nvSpPr>
        <p:spPr>
          <a:xfrm>
            <a:off x="5733207" y="3232401"/>
            <a:ext cx="5304935" cy="2595220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475" indent="0">
              <a:buFont typeface="Wingdings" pitchFamily="2" charset="2"/>
              <a:buNone/>
            </a:pPr>
            <a:r>
              <a:rPr lang="lv-LV" sz="2800" b="1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LR Uzņēmumu reģistrā reģistrēta juridiska persona</a:t>
            </a: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, </a:t>
            </a:r>
            <a:b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kas veic </a:t>
            </a:r>
            <a:r>
              <a:rPr lang="lv-LV" dirty="0" err="1">
                <a:latin typeface="SEB SansSerif" panose="00000500000000000000" pitchFamily="2" charset="0"/>
                <a:cs typeface="Arial" panose="020B0604020202020204" pitchFamily="34" charset="0"/>
              </a:rPr>
              <a:t>saimniecisk</a:t>
            </a:r>
            <a: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  <a:t>o </a:t>
            </a:r>
            <a:r>
              <a:rPr lang="en-US" dirty="0" err="1">
                <a:latin typeface="SEB SansSerif" panose="00000500000000000000" pitchFamily="2" charset="0"/>
                <a:cs typeface="Arial" panose="020B0604020202020204" pitchFamily="34" charset="0"/>
              </a:rPr>
              <a:t>darbību</a:t>
            </a: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 konkursa darbības teritorijā vai plāno to darīt</a:t>
            </a: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CF760D3E-BAB5-45B5-8DF0-EFAA7B52C4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91736" y="1711575"/>
            <a:ext cx="458548" cy="1183114"/>
            <a:chOff x="1457" y="1663"/>
            <a:chExt cx="376" cy="994"/>
          </a:xfrm>
          <a:solidFill>
            <a:schemeClr val="accent3"/>
          </a:solidFill>
        </p:grpSpPr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E2A2FA2A-524D-4666-9C63-F56596438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" y="1663"/>
              <a:ext cx="256" cy="256"/>
            </a:xfrm>
            <a:custGeom>
              <a:avLst/>
              <a:gdLst>
                <a:gd name="T0" fmla="*/ 339 w 770"/>
                <a:gd name="T1" fmla="*/ 76 h 770"/>
                <a:gd name="T2" fmla="*/ 254 w 770"/>
                <a:gd name="T3" fmla="*/ 102 h 770"/>
                <a:gd name="T4" fmla="*/ 179 w 770"/>
                <a:gd name="T5" fmla="*/ 150 h 770"/>
                <a:gd name="T6" fmla="*/ 123 w 770"/>
                <a:gd name="T7" fmla="*/ 215 h 770"/>
                <a:gd name="T8" fmla="*/ 85 w 770"/>
                <a:gd name="T9" fmla="*/ 295 h 770"/>
                <a:gd name="T10" fmla="*/ 73 w 770"/>
                <a:gd name="T11" fmla="*/ 385 h 770"/>
                <a:gd name="T12" fmla="*/ 85 w 770"/>
                <a:gd name="T13" fmla="*/ 475 h 770"/>
                <a:gd name="T14" fmla="*/ 123 w 770"/>
                <a:gd name="T15" fmla="*/ 555 h 770"/>
                <a:gd name="T16" fmla="*/ 179 w 770"/>
                <a:gd name="T17" fmla="*/ 622 h 770"/>
                <a:gd name="T18" fmla="*/ 254 w 770"/>
                <a:gd name="T19" fmla="*/ 669 h 770"/>
                <a:gd name="T20" fmla="*/ 339 w 770"/>
                <a:gd name="T21" fmla="*/ 695 h 770"/>
                <a:gd name="T22" fmla="*/ 431 w 770"/>
                <a:gd name="T23" fmla="*/ 695 h 770"/>
                <a:gd name="T24" fmla="*/ 516 w 770"/>
                <a:gd name="T25" fmla="*/ 669 h 770"/>
                <a:gd name="T26" fmla="*/ 591 w 770"/>
                <a:gd name="T27" fmla="*/ 622 h 770"/>
                <a:gd name="T28" fmla="*/ 647 w 770"/>
                <a:gd name="T29" fmla="*/ 555 h 770"/>
                <a:gd name="T30" fmla="*/ 685 w 770"/>
                <a:gd name="T31" fmla="*/ 475 h 770"/>
                <a:gd name="T32" fmla="*/ 697 w 770"/>
                <a:gd name="T33" fmla="*/ 385 h 770"/>
                <a:gd name="T34" fmla="*/ 685 w 770"/>
                <a:gd name="T35" fmla="*/ 295 h 770"/>
                <a:gd name="T36" fmla="*/ 647 w 770"/>
                <a:gd name="T37" fmla="*/ 215 h 770"/>
                <a:gd name="T38" fmla="*/ 591 w 770"/>
                <a:gd name="T39" fmla="*/ 150 h 770"/>
                <a:gd name="T40" fmla="*/ 516 w 770"/>
                <a:gd name="T41" fmla="*/ 102 h 770"/>
                <a:gd name="T42" fmla="*/ 431 w 770"/>
                <a:gd name="T43" fmla="*/ 76 h 770"/>
                <a:gd name="T44" fmla="*/ 385 w 770"/>
                <a:gd name="T45" fmla="*/ 0 h 770"/>
                <a:gd name="T46" fmla="*/ 488 w 770"/>
                <a:gd name="T47" fmla="*/ 15 h 770"/>
                <a:gd name="T48" fmla="*/ 579 w 770"/>
                <a:gd name="T49" fmla="*/ 53 h 770"/>
                <a:gd name="T50" fmla="*/ 657 w 770"/>
                <a:gd name="T51" fmla="*/ 113 h 770"/>
                <a:gd name="T52" fmla="*/ 717 w 770"/>
                <a:gd name="T53" fmla="*/ 191 h 770"/>
                <a:gd name="T54" fmla="*/ 755 w 770"/>
                <a:gd name="T55" fmla="*/ 284 h 770"/>
                <a:gd name="T56" fmla="*/ 770 w 770"/>
                <a:gd name="T57" fmla="*/ 385 h 770"/>
                <a:gd name="T58" fmla="*/ 755 w 770"/>
                <a:gd name="T59" fmla="*/ 488 h 770"/>
                <a:gd name="T60" fmla="*/ 717 w 770"/>
                <a:gd name="T61" fmla="*/ 579 h 770"/>
                <a:gd name="T62" fmla="*/ 657 w 770"/>
                <a:gd name="T63" fmla="*/ 657 h 770"/>
                <a:gd name="T64" fmla="*/ 579 w 770"/>
                <a:gd name="T65" fmla="*/ 717 h 770"/>
                <a:gd name="T66" fmla="*/ 488 w 770"/>
                <a:gd name="T67" fmla="*/ 757 h 770"/>
                <a:gd name="T68" fmla="*/ 385 w 770"/>
                <a:gd name="T69" fmla="*/ 770 h 770"/>
                <a:gd name="T70" fmla="*/ 282 w 770"/>
                <a:gd name="T71" fmla="*/ 757 h 770"/>
                <a:gd name="T72" fmla="*/ 191 w 770"/>
                <a:gd name="T73" fmla="*/ 717 h 770"/>
                <a:gd name="T74" fmla="*/ 113 w 770"/>
                <a:gd name="T75" fmla="*/ 657 h 770"/>
                <a:gd name="T76" fmla="*/ 53 w 770"/>
                <a:gd name="T77" fmla="*/ 579 h 770"/>
                <a:gd name="T78" fmla="*/ 15 w 770"/>
                <a:gd name="T79" fmla="*/ 488 h 770"/>
                <a:gd name="T80" fmla="*/ 0 w 770"/>
                <a:gd name="T81" fmla="*/ 385 h 770"/>
                <a:gd name="T82" fmla="*/ 15 w 770"/>
                <a:gd name="T83" fmla="*/ 284 h 770"/>
                <a:gd name="T84" fmla="*/ 53 w 770"/>
                <a:gd name="T85" fmla="*/ 191 h 770"/>
                <a:gd name="T86" fmla="*/ 113 w 770"/>
                <a:gd name="T87" fmla="*/ 113 h 770"/>
                <a:gd name="T88" fmla="*/ 191 w 770"/>
                <a:gd name="T89" fmla="*/ 53 h 770"/>
                <a:gd name="T90" fmla="*/ 282 w 770"/>
                <a:gd name="T91" fmla="*/ 15 h 770"/>
                <a:gd name="T92" fmla="*/ 385 w 770"/>
                <a:gd name="T93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0" h="770">
                  <a:moveTo>
                    <a:pt x="385" y="73"/>
                  </a:moveTo>
                  <a:lnTo>
                    <a:pt x="339" y="76"/>
                  </a:lnTo>
                  <a:lnTo>
                    <a:pt x="295" y="85"/>
                  </a:lnTo>
                  <a:lnTo>
                    <a:pt x="254" y="102"/>
                  </a:lnTo>
                  <a:lnTo>
                    <a:pt x="215" y="123"/>
                  </a:lnTo>
                  <a:lnTo>
                    <a:pt x="179" y="150"/>
                  </a:lnTo>
                  <a:lnTo>
                    <a:pt x="150" y="181"/>
                  </a:lnTo>
                  <a:lnTo>
                    <a:pt x="123" y="215"/>
                  </a:lnTo>
                  <a:lnTo>
                    <a:pt x="101" y="254"/>
                  </a:lnTo>
                  <a:lnTo>
                    <a:pt x="85" y="295"/>
                  </a:lnTo>
                  <a:lnTo>
                    <a:pt x="75" y="339"/>
                  </a:lnTo>
                  <a:lnTo>
                    <a:pt x="73" y="385"/>
                  </a:lnTo>
                  <a:lnTo>
                    <a:pt x="75" y="431"/>
                  </a:lnTo>
                  <a:lnTo>
                    <a:pt x="85" y="475"/>
                  </a:lnTo>
                  <a:lnTo>
                    <a:pt x="101" y="516"/>
                  </a:lnTo>
                  <a:lnTo>
                    <a:pt x="123" y="555"/>
                  </a:lnTo>
                  <a:lnTo>
                    <a:pt x="150" y="591"/>
                  </a:lnTo>
                  <a:lnTo>
                    <a:pt x="179" y="622"/>
                  </a:lnTo>
                  <a:lnTo>
                    <a:pt x="215" y="648"/>
                  </a:lnTo>
                  <a:lnTo>
                    <a:pt x="254" y="669"/>
                  </a:lnTo>
                  <a:lnTo>
                    <a:pt x="295" y="685"/>
                  </a:lnTo>
                  <a:lnTo>
                    <a:pt x="339" y="695"/>
                  </a:lnTo>
                  <a:lnTo>
                    <a:pt x="385" y="697"/>
                  </a:lnTo>
                  <a:lnTo>
                    <a:pt x="431" y="695"/>
                  </a:lnTo>
                  <a:lnTo>
                    <a:pt x="475" y="685"/>
                  </a:lnTo>
                  <a:lnTo>
                    <a:pt x="516" y="669"/>
                  </a:lnTo>
                  <a:lnTo>
                    <a:pt x="555" y="648"/>
                  </a:lnTo>
                  <a:lnTo>
                    <a:pt x="591" y="622"/>
                  </a:lnTo>
                  <a:lnTo>
                    <a:pt x="620" y="591"/>
                  </a:lnTo>
                  <a:lnTo>
                    <a:pt x="647" y="555"/>
                  </a:lnTo>
                  <a:lnTo>
                    <a:pt x="669" y="516"/>
                  </a:lnTo>
                  <a:lnTo>
                    <a:pt x="685" y="475"/>
                  </a:lnTo>
                  <a:lnTo>
                    <a:pt x="695" y="431"/>
                  </a:lnTo>
                  <a:lnTo>
                    <a:pt x="697" y="385"/>
                  </a:lnTo>
                  <a:lnTo>
                    <a:pt x="695" y="339"/>
                  </a:lnTo>
                  <a:lnTo>
                    <a:pt x="685" y="295"/>
                  </a:lnTo>
                  <a:lnTo>
                    <a:pt x="669" y="254"/>
                  </a:lnTo>
                  <a:lnTo>
                    <a:pt x="647" y="215"/>
                  </a:lnTo>
                  <a:lnTo>
                    <a:pt x="620" y="181"/>
                  </a:lnTo>
                  <a:lnTo>
                    <a:pt x="591" y="150"/>
                  </a:lnTo>
                  <a:lnTo>
                    <a:pt x="555" y="123"/>
                  </a:lnTo>
                  <a:lnTo>
                    <a:pt x="516" y="102"/>
                  </a:lnTo>
                  <a:lnTo>
                    <a:pt x="475" y="85"/>
                  </a:lnTo>
                  <a:lnTo>
                    <a:pt x="431" y="76"/>
                  </a:lnTo>
                  <a:lnTo>
                    <a:pt x="385" y="73"/>
                  </a:lnTo>
                  <a:close/>
                  <a:moveTo>
                    <a:pt x="385" y="0"/>
                  </a:moveTo>
                  <a:lnTo>
                    <a:pt x="437" y="4"/>
                  </a:lnTo>
                  <a:lnTo>
                    <a:pt x="488" y="15"/>
                  </a:lnTo>
                  <a:lnTo>
                    <a:pt x="535" y="31"/>
                  </a:lnTo>
                  <a:lnTo>
                    <a:pt x="579" y="53"/>
                  </a:lnTo>
                  <a:lnTo>
                    <a:pt x="620" y="80"/>
                  </a:lnTo>
                  <a:lnTo>
                    <a:pt x="657" y="113"/>
                  </a:lnTo>
                  <a:lnTo>
                    <a:pt x="690" y="150"/>
                  </a:lnTo>
                  <a:lnTo>
                    <a:pt x="717" y="191"/>
                  </a:lnTo>
                  <a:lnTo>
                    <a:pt x="739" y="235"/>
                  </a:lnTo>
                  <a:lnTo>
                    <a:pt x="755" y="284"/>
                  </a:lnTo>
                  <a:lnTo>
                    <a:pt x="766" y="333"/>
                  </a:lnTo>
                  <a:lnTo>
                    <a:pt x="770" y="385"/>
                  </a:lnTo>
                  <a:lnTo>
                    <a:pt x="766" y="437"/>
                  </a:lnTo>
                  <a:lnTo>
                    <a:pt x="755" y="488"/>
                  </a:lnTo>
                  <a:lnTo>
                    <a:pt x="739" y="535"/>
                  </a:lnTo>
                  <a:lnTo>
                    <a:pt x="717" y="579"/>
                  </a:lnTo>
                  <a:lnTo>
                    <a:pt x="690" y="620"/>
                  </a:lnTo>
                  <a:lnTo>
                    <a:pt x="657" y="657"/>
                  </a:lnTo>
                  <a:lnTo>
                    <a:pt x="620" y="690"/>
                  </a:lnTo>
                  <a:lnTo>
                    <a:pt x="579" y="717"/>
                  </a:lnTo>
                  <a:lnTo>
                    <a:pt x="535" y="739"/>
                  </a:lnTo>
                  <a:lnTo>
                    <a:pt x="488" y="757"/>
                  </a:lnTo>
                  <a:lnTo>
                    <a:pt x="437" y="766"/>
                  </a:lnTo>
                  <a:lnTo>
                    <a:pt x="385" y="770"/>
                  </a:lnTo>
                  <a:lnTo>
                    <a:pt x="333" y="766"/>
                  </a:lnTo>
                  <a:lnTo>
                    <a:pt x="282" y="757"/>
                  </a:lnTo>
                  <a:lnTo>
                    <a:pt x="235" y="739"/>
                  </a:lnTo>
                  <a:lnTo>
                    <a:pt x="191" y="717"/>
                  </a:lnTo>
                  <a:lnTo>
                    <a:pt x="150" y="690"/>
                  </a:lnTo>
                  <a:lnTo>
                    <a:pt x="113" y="657"/>
                  </a:lnTo>
                  <a:lnTo>
                    <a:pt x="80" y="620"/>
                  </a:lnTo>
                  <a:lnTo>
                    <a:pt x="53" y="579"/>
                  </a:lnTo>
                  <a:lnTo>
                    <a:pt x="31" y="535"/>
                  </a:lnTo>
                  <a:lnTo>
                    <a:pt x="15" y="488"/>
                  </a:lnTo>
                  <a:lnTo>
                    <a:pt x="4" y="437"/>
                  </a:lnTo>
                  <a:lnTo>
                    <a:pt x="0" y="385"/>
                  </a:lnTo>
                  <a:lnTo>
                    <a:pt x="4" y="333"/>
                  </a:lnTo>
                  <a:lnTo>
                    <a:pt x="15" y="284"/>
                  </a:lnTo>
                  <a:lnTo>
                    <a:pt x="31" y="235"/>
                  </a:lnTo>
                  <a:lnTo>
                    <a:pt x="53" y="191"/>
                  </a:lnTo>
                  <a:lnTo>
                    <a:pt x="80" y="150"/>
                  </a:lnTo>
                  <a:lnTo>
                    <a:pt x="113" y="113"/>
                  </a:lnTo>
                  <a:lnTo>
                    <a:pt x="150" y="80"/>
                  </a:lnTo>
                  <a:lnTo>
                    <a:pt x="191" y="53"/>
                  </a:lnTo>
                  <a:lnTo>
                    <a:pt x="235" y="31"/>
                  </a:lnTo>
                  <a:lnTo>
                    <a:pt x="282" y="15"/>
                  </a:lnTo>
                  <a:lnTo>
                    <a:pt x="333" y="4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9F78BCA8-93CD-41E5-8051-45A352E73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" y="2016"/>
              <a:ext cx="376" cy="641"/>
            </a:xfrm>
            <a:custGeom>
              <a:avLst/>
              <a:gdLst>
                <a:gd name="T0" fmla="*/ 384 w 1130"/>
                <a:gd name="T1" fmla="*/ 0 h 1925"/>
                <a:gd name="T2" fmla="*/ 746 w 1130"/>
                <a:gd name="T3" fmla="*/ 0 h 1925"/>
                <a:gd name="T4" fmla="*/ 798 w 1130"/>
                <a:gd name="T5" fmla="*/ 3 h 1925"/>
                <a:gd name="T6" fmla="*/ 847 w 1130"/>
                <a:gd name="T7" fmla="*/ 13 h 1925"/>
                <a:gd name="T8" fmla="*/ 894 w 1130"/>
                <a:gd name="T9" fmla="*/ 29 h 1925"/>
                <a:gd name="T10" fmla="*/ 939 w 1130"/>
                <a:gd name="T11" fmla="*/ 52 h 1925"/>
                <a:gd name="T12" fmla="*/ 980 w 1130"/>
                <a:gd name="T13" fmla="*/ 79 h 1925"/>
                <a:gd name="T14" fmla="*/ 1017 w 1130"/>
                <a:gd name="T15" fmla="*/ 112 h 1925"/>
                <a:gd name="T16" fmla="*/ 1049 w 1130"/>
                <a:gd name="T17" fmla="*/ 149 h 1925"/>
                <a:gd name="T18" fmla="*/ 1078 w 1130"/>
                <a:gd name="T19" fmla="*/ 190 h 1925"/>
                <a:gd name="T20" fmla="*/ 1100 w 1130"/>
                <a:gd name="T21" fmla="*/ 234 h 1925"/>
                <a:gd name="T22" fmla="*/ 1116 w 1130"/>
                <a:gd name="T23" fmla="*/ 282 h 1925"/>
                <a:gd name="T24" fmla="*/ 1126 w 1130"/>
                <a:gd name="T25" fmla="*/ 331 h 1925"/>
                <a:gd name="T26" fmla="*/ 1130 w 1130"/>
                <a:gd name="T27" fmla="*/ 383 h 1925"/>
                <a:gd name="T28" fmla="*/ 1130 w 1130"/>
                <a:gd name="T29" fmla="*/ 1925 h 1925"/>
                <a:gd name="T30" fmla="*/ 1058 w 1130"/>
                <a:gd name="T31" fmla="*/ 1925 h 1925"/>
                <a:gd name="T32" fmla="*/ 1058 w 1130"/>
                <a:gd name="T33" fmla="*/ 383 h 1925"/>
                <a:gd name="T34" fmla="*/ 1054 w 1130"/>
                <a:gd name="T35" fmla="*/ 338 h 1925"/>
                <a:gd name="T36" fmla="*/ 1044 w 1130"/>
                <a:gd name="T37" fmla="*/ 293 h 1925"/>
                <a:gd name="T38" fmla="*/ 1028 w 1130"/>
                <a:gd name="T39" fmla="*/ 252 h 1925"/>
                <a:gd name="T40" fmla="*/ 1007 w 1130"/>
                <a:gd name="T41" fmla="*/ 214 h 1925"/>
                <a:gd name="T42" fmla="*/ 981 w 1130"/>
                <a:gd name="T43" fmla="*/ 179 h 1925"/>
                <a:gd name="T44" fmla="*/ 950 w 1130"/>
                <a:gd name="T45" fmla="*/ 148 h 1925"/>
                <a:gd name="T46" fmla="*/ 915 w 1130"/>
                <a:gd name="T47" fmla="*/ 122 h 1925"/>
                <a:gd name="T48" fmla="*/ 877 w 1130"/>
                <a:gd name="T49" fmla="*/ 100 h 1925"/>
                <a:gd name="T50" fmla="*/ 835 w 1130"/>
                <a:gd name="T51" fmla="*/ 85 h 1925"/>
                <a:gd name="T52" fmla="*/ 792 w 1130"/>
                <a:gd name="T53" fmla="*/ 75 h 1925"/>
                <a:gd name="T54" fmla="*/ 746 w 1130"/>
                <a:gd name="T55" fmla="*/ 71 h 1925"/>
                <a:gd name="T56" fmla="*/ 384 w 1130"/>
                <a:gd name="T57" fmla="*/ 71 h 1925"/>
                <a:gd name="T58" fmla="*/ 338 w 1130"/>
                <a:gd name="T59" fmla="*/ 75 h 1925"/>
                <a:gd name="T60" fmla="*/ 294 w 1130"/>
                <a:gd name="T61" fmla="*/ 85 h 1925"/>
                <a:gd name="T62" fmla="*/ 253 w 1130"/>
                <a:gd name="T63" fmla="*/ 100 h 1925"/>
                <a:gd name="T64" fmla="*/ 215 w 1130"/>
                <a:gd name="T65" fmla="*/ 122 h 1925"/>
                <a:gd name="T66" fmla="*/ 180 w 1130"/>
                <a:gd name="T67" fmla="*/ 148 h 1925"/>
                <a:gd name="T68" fmla="*/ 149 w 1130"/>
                <a:gd name="T69" fmla="*/ 179 h 1925"/>
                <a:gd name="T70" fmla="*/ 123 w 1130"/>
                <a:gd name="T71" fmla="*/ 214 h 1925"/>
                <a:gd name="T72" fmla="*/ 101 w 1130"/>
                <a:gd name="T73" fmla="*/ 252 h 1925"/>
                <a:gd name="T74" fmla="*/ 86 w 1130"/>
                <a:gd name="T75" fmla="*/ 293 h 1925"/>
                <a:gd name="T76" fmla="*/ 76 w 1130"/>
                <a:gd name="T77" fmla="*/ 338 h 1925"/>
                <a:gd name="T78" fmla="*/ 72 w 1130"/>
                <a:gd name="T79" fmla="*/ 383 h 1925"/>
                <a:gd name="T80" fmla="*/ 72 w 1130"/>
                <a:gd name="T81" fmla="*/ 1925 h 1925"/>
                <a:gd name="T82" fmla="*/ 0 w 1130"/>
                <a:gd name="T83" fmla="*/ 1925 h 1925"/>
                <a:gd name="T84" fmla="*/ 0 w 1130"/>
                <a:gd name="T85" fmla="*/ 383 h 1925"/>
                <a:gd name="T86" fmla="*/ 4 w 1130"/>
                <a:gd name="T87" fmla="*/ 331 h 1925"/>
                <a:gd name="T88" fmla="*/ 14 w 1130"/>
                <a:gd name="T89" fmla="*/ 282 h 1925"/>
                <a:gd name="T90" fmla="*/ 30 w 1130"/>
                <a:gd name="T91" fmla="*/ 234 h 1925"/>
                <a:gd name="T92" fmla="*/ 52 w 1130"/>
                <a:gd name="T93" fmla="*/ 190 h 1925"/>
                <a:gd name="T94" fmla="*/ 80 w 1130"/>
                <a:gd name="T95" fmla="*/ 149 h 1925"/>
                <a:gd name="T96" fmla="*/ 113 w 1130"/>
                <a:gd name="T97" fmla="*/ 112 h 1925"/>
                <a:gd name="T98" fmla="*/ 150 w 1130"/>
                <a:gd name="T99" fmla="*/ 79 h 1925"/>
                <a:gd name="T100" fmla="*/ 191 w 1130"/>
                <a:gd name="T101" fmla="*/ 52 h 1925"/>
                <a:gd name="T102" fmla="*/ 234 w 1130"/>
                <a:gd name="T103" fmla="*/ 29 h 1925"/>
                <a:gd name="T104" fmla="*/ 283 w 1130"/>
                <a:gd name="T105" fmla="*/ 13 h 1925"/>
                <a:gd name="T106" fmla="*/ 332 w 1130"/>
                <a:gd name="T107" fmla="*/ 3 h 1925"/>
                <a:gd name="T108" fmla="*/ 384 w 1130"/>
                <a:gd name="T109" fmla="*/ 0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0" h="1925">
                  <a:moveTo>
                    <a:pt x="384" y="0"/>
                  </a:moveTo>
                  <a:lnTo>
                    <a:pt x="746" y="0"/>
                  </a:lnTo>
                  <a:lnTo>
                    <a:pt x="798" y="3"/>
                  </a:lnTo>
                  <a:lnTo>
                    <a:pt x="847" y="13"/>
                  </a:lnTo>
                  <a:lnTo>
                    <a:pt x="894" y="29"/>
                  </a:lnTo>
                  <a:lnTo>
                    <a:pt x="939" y="52"/>
                  </a:lnTo>
                  <a:lnTo>
                    <a:pt x="980" y="79"/>
                  </a:lnTo>
                  <a:lnTo>
                    <a:pt x="1017" y="112"/>
                  </a:lnTo>
                  <a:lnTo>
                    <a:pt x="1049" y="149"/>
                  </a:lnTo>
                  <a:lnTo>
                    <a:pt x="1078" y="190"/>
                  </a:lnTo>
                  <a:lnTo>
                    <a:pt x="1100" y="234"/>
                  </a:lnTo>
                  <a:lnTo>
                    <a:pt x="1116" y="282"/>
                  </a:lnTo>
                  <a:lnTo>
                    <a:pt x="1126" y="331"/>
                  </a:lnTo>
                  <a:lnTo>
                    <a:pt x="1130" y="383"/>
                  </a:lnTo>
                  <a:lnTo>
                    <a:pt x="1130" y="1925"/>
                  </a:lnTo>
                  <a:lnTo>
                    <a:pt x="1058" y="1925"/>
                  </a:lnTo>
                  <a:lnTo>
                    <a:pt x="1058" y="383"/>
                  </a:lnTo>
                  <a:lnTo>
                    <a:pt x="1054" y="338"/>
                  </a:lnTo>
                  <a:lnTo>
                    <a:pt x="1044" y="293"/>
                  </a:lnTo>
                  <a:lnTo>
                    <a:pt x="1028" y="252"/>
                  </a:lnTo>
                  <a:lnTo>
                    <a:pt x="1007" y="214"/>
                  </a:lnTo>
                  <a:lnTo>
                    <a:pt x="981" y="179"/>
                  </a:lnTo>
                  <a:lnTo>
                    <a:pt x="950" y="148"/>
                  </a:lnTo>
                  <a:lnTo>
                    <a:pt x="915" y="122"/>
                  </a:lnTo>
                  <a:lnTo>
                    <a:pt x="877" y="100"/>
                  </a:lnTo>
                  <a:lnTo>
                    <a:pt x="835" y="85"/>
                  </a:lnTo>
                  <a:lnTo>
                    <a:pt x="792" y="75"/>
                  </a:lnTo>
                  <a:lnTo>
                    <a:pt x="746" y="71"/>
                  </a:lnTo>
                  <a:lnTo>
                    <a:pt x="384" y="71"/>
                  </a:lnTo>
                  <a:lnTo>
                    <a:pt x="338" y="75"/>
                  </a:lnTo>
                  <a:lnTo>
                    <a:pt x="294" y="85"/>
                  </a:lnTo>
                  <a:lnTo>
                    <a:pt x="253" y="100"/>
                  </a:lnTo>
                  <a:lnTo>
                    <a:pt x="215" y="122"/>
                  </a:lnTo>
                  <a:lnTo>
                    <a:pt x="180" y="148"/>
                  </a:lnTo>
                  <a:lnTo>
                    <a:pt x="149" y="179"/>
                  </a:lnTo>
                  <a:lnTo>
                    <a:pt x="123" y="214"/>
                  </a:lnTo>
                  <a:lnTo>
                    <a:pt x="101" y="252"/>
                  </a:lnTo>
                  <a:lnTo>
                    <a:pt x="86" y="293"/>
                  </a:lnTo>
                  <a:lnTo>
                    <a:pt x="76" y="338"/>
                  </a:lnTo>
                  <a:lnTo>
                    <a:pt x="72" y="383"/>
                  </a:lnTo>
                  <a:lnTo>
                    <a:pt x="72" y="1925"/>
                  </a:lnTo>
                  <a:lnTo>
                    <a:pt x="0" y="1925"/>
                  </a:lnTo>
                  <a:lnTo>
                    <a:pt x="0" y="383"/>
                  </a:lnTo>
                  <a:lnTo>
                    <a:pt x="4" y="331"/>
                  </a:lnTo>
                  <a:lnTo>
                    <a:pt x="14" y="282"/>
                  </a:lnTo>
                  <a:lnTo>
                    <a:pt x="30" y="234"/>
                  </a:lnTo>
                  <a:lnTo>
                    <a:pt x="52" y="190"/>
                  </a:lnTo>
                  <a:lnTo>
                    <a:pt x="80" y="149"/>
                  </a:lnTo>
                  <a:lnTo>
                    <a:pt x="113" y="112"/>
                  </a:lnTo>
                  <a:lnTo>
                    <a:pt x="150" y="79"/>
                  </a:lnTo>
                  <a:lnTo>
                    <a:pt x="191" y="52"/>
                  </a:lnTo>
                  <a:lnTo>
                    <a:pt x="234" y="29"/>
                  </a:lnTo>
                  <a:lnTo>
                    <a:pt x="283" y="13"/>
                  </a:lnTo>
                  <a:lnTo>
                    <a:pt x="332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39" name="Freeform 154">
            <a:extLst>
              <a:ext uri="{FF2B5EF4-FFF2-40B4-BE49-F238E27FC236}">
                <a16:creationId xmlns:a16="http://schemas.microsoft.com/office/drawing/2014/main" id="{B3337601-4A59-49DA-8540-2C6CEDFEF7EA}"/>
              </a:ext>
            </a:extLst>
          </p:cNvPr>
          <p:cNvSpPr>
            <a:spLocks noEditPoints="1"/>
          </p:cNvSpPr>
          <p:nvPr/>
        </p:nvSpPr>
        <p:spPr bwMode="auto">
          <a:xfrm>
            <a:off x="7107147" y="1412563"/>
            <a:ext cx="1239794" cy="1497808"/>
          </a:xfrm>
          <a:custGeom>
            <a:avLst/>
            <a:gdLst>
              <a:gd name="T0" fmla="*/ 577 w 617"/>
              <a:gd name="T1" fmla="*/ 622 h 634"/>
              <a:gd name="T2" fmla="*/ 577 w 617"/>
              <a:gd name="T3" fmla="*/ 126 h 634"/>
              <a:gd name="T4" fmla="*/ 571 w 617"/>
              <a:gd name="T5" fmla="*/ 120 h 634"/>
              <a:gd name="T6" fmla="*/ 317 w 617"/>
              <a:gd name="T7" fmla="*/ 120 h 634"/>
              <a:gd name="T8" fmla="*/ 317 w 617"/>
              <a:gd name="T9" fmla="*/ 6 h 634"/>
              <a:gd name="T10" fmla="*/ 311 w 617"/>
              <a:gd name="T11" fmla="*/ 0 h 634"/>
              <a:gd name="T12" fmla="*/ 51 w 617"/>
              <a:gd name="T13" fmla="*/ 0 h 634"/>
              <a:gd name="T14" fmla="*/ 45 w 617"/>
              <a:gd name="T15" fmla="*/ 6 h 634"/>
              <a:gd name="T16" fmla="*/ 45 w 617"/>
              <a:gd name="T17" fmla="*/ 622 h 634"/>
              <a:gd name="T18" fmla="*/ 0 w 617"/>
              <a:gd name="T19" fmla="*/ 622 h 634"/>
              <a:gd name="T20" fmla="*/ 0 w 617"/>
              <a:gd name="T21" fmla="*/ 634 h 634"/>
              <a:gd name="T22" fmla="*/ 617 w 617"/>
              <a:gd name="T23" fmla="*/ 634 h 634"/>
              <a:gd name="T24" fmla="*/ 617 w 617"/>
              <a:gd name="T25" fmla="*/ 622 h 634"/>
              <a:gd name="T26" fmla="*/ 577 w 617"/>
              <a:gd name="T27" fmla="*/ 622 h 634"/>
              <a:gd name="T28" fmla="*/ 171 w 617"/>
              <a:gd name="T29" fmla="*/ 619 h 634"/>
              <a:gd name="T30" fmla="*/ 133 w 617"/>
              <a:gd name="T31" fmla="*/ 619 h 634"/>
              <a:gd name="T32" fmla="*/ 133 w 617"/>
              <a:gd name="T33" fmla="*/ 536 h 634"/>
              <a:gd name="T34" fmla="*/ 171 w 617"/>
              <a:gd name="T35" fmla="*/ 536 h 634"/>
              <a:gd name="T36" fmla="*/ 171 w 617"/>
              <a:gd name="T37" fmla="*/ 619 h 634"/>
              <a:gd name="T38" fmla="*/ 183 w 617"/>
              <a:gd name="T39" fmla="*/ 622 h 634"/>
              <a:gd name="T40" fmla="*/ 183 w 617"/>
              <a:gd name="T41" fmla="*/ 530 h 634"/>
              <a:gd name="T42" fmla="*/ 177 w 617"/>
              <a:gd name="T43" fmla="*/ 524 h 634"/>
              <a:gd name="T44" fmla="*/ 127 w 617"/>
              <a:gd name="T45" fmla="*/ 524 h 634"/>
              <a:gd name="T46" fmla="*/ 121 w 617"/>
              <a:gd name="T47" fmla="*/ 530 h 634"/>
              <a:gd name="T48" fmla="*/ 121 w 617"/>
              <a:gd name="T49" fmla="*/ 622 h 634"/>
              <a:gd name="T50" fmla="*/ 57 w 617"/>
              <a:gd name="T51" fmla="*/ 622 h 634"/>
              <a:gd name="T52" fmla="*/ 57 w 617"/>
              <a:gd name="T53" fmla="*/ 12 h 634"/>
              <a:gd name="T54" fmla="*/ 305 w 617"/>
              <a:gd name="T55" fmla="*/ 12 h 634"/>
              <a:gd name="T56" fmla="*/ 305 w 617"/>
              <a:gd name="T57" fmla="*/ 275 h 634"/>
              <a:gd name="T58" fmla="*/ 305 w 617"/>
              <a:gd name="T59" fmla="*/ 275 h 634"/>
              <a:gd name="T60" fmla="*/ 305 w 617"/>
              <a:gd name="T61" fmla="*/ 622 h 634"/>
              <a:gd name="T62" fmla="*/ 183 w 617"/>
              <a:gd name="T63" fmla="*/ 622 h 634"/>
              <a:gd name="T64" fmla="*/ 431 w 617"/>
              <a:gd name="T65" fmla="*/ 619 h 634"/>
              <a:gd name="T66" fmla="*/ 394 w 617"/>
              <a:gd name="T67" fmla="*/ 619 h 634"/>
              <a:gd name="T68" fmla="*/ 394 w 617"/>
              <a:gd name="T69" fmla="*/ 536 h 634"/>
              <a:gd name="T70" fmla="*/ 431 w 617"/>
              <a:gd name="T71" fmla="*/ 536 h 634"/>
              <a:gd name="T72" fmla="*/ 431 w 617"/>
              <a:gd name="T73" fmla="*/ 619 h 634"/>
              <a:gd name="T74" fmla="*/ 565 w 617"/>
              <a:gd name="T75" fmla="*/ 622 h 634"/>
              <a:gd name="T76" fmla="*/ 443 w 617"/>
              <a:gd name="T77" fmla="*/ 622 h 634"/>
              <a:gd name="T78" fmla="*/ 443 w 617"/>
              <a:gd name="T79" fmla="*/ 530 h 634"/>
              <a:gd name="T80" fmla="*/ 437 w 617"/>
              <a:gd name="T81" fmla="*/ 524 h 634"/>
              <a:gd name="T82" fmla="*/ 388 w 617"/>
              <a:gd name="T83" fmla="*/ 524 h 634"/>
              <a:gd name="T84" fmla="*/ 382 w 617"/>
              <a:gd name="T85" fmla="*/ 530 h 634"/>
              <a:gd name="T86" fmla="*/ 382 w 617"/>
              <a:gd name="T87" fmla="*/ 622 h 634"/>
              <a:gd name="T88" fmla="*/ 317 w 617"/>
              <a:gd name="T89" fmla="*/ 622 h 634"/>
              <a:gd name="T90" fmla="*/ 317 w 617"/>
              <a:gd name="T91" fmla="*/ 132 h 634"/>
              <a:gd name="T92" fmla="*/ 565 w 617"/>
              <a:gd name="T93" fmla="*/ 132 h 634"/>
              <a:gd name="T94" fmla="*/ 565 w 617"/>
              <a:gd name="T95" fmla="*/ 622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17" h="634">
                <a:moveTo>
                  <a:pt x="577" y="622"/>
                </a:moveTo>
                <a:cubicBezTo>
                  <a:pt x="577" y="126"/>
                  <a:pt x="577" y="126"/>
                  <a:pt x="577" y="126"/>
                </a:cubicBezTo>
                <a:cubicBezTo>
                  <a:pt x="577" y="122"/>
                  <a:pt x="575" y="120"/>
                  <a:pt x="571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17" y="6"/>
                  <a:pt x="317" y="6"/>
                  <a:pt x="317" y="6"/>
                </a:cubicBezTo>
                <a:cubicBezTo>
                  <a:pt x="317" y="3"/>
                  <a:pt x="314" y="0"/>
                  <a:pt x="31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7" y="0"/>
                  <a:pt x="45" y="3"/>
                  <a:pt x="45" y="6"/>
                </a:cubicBezTo>
                <a:cubicBezTo>
                  <a:pt x="45" y="622"/>
                  <a:pt x="45" y="622"/>
                  <a:pt x="45" y="622"/>
                </a:cubicBezTo>
                <a:cubicBezTo>
                  <a:pt x="0" y="622"/>
                  <a:pt x="0" y="622"/>
                  <a:pt x="0" y="622"/>
                </a:cubicBezTo>
                <a:cubicBezTo>
                  <a:pt x="0" y="634"/>
                  <a:pt x="0" y="634"/>
                  <a:pt x="0" y="634"/>
                </a:cubicBezTo>
                <a:cubicBezTo>
                  <a:pt x="617" y="634"/>
                  <a:pt x="617" y="634"/>
                  <a:pt x="617" y="634"/>
                </a:cubicBezTo>
                <a:cubicBezTo>
                  <a:pt x="617" y="622"/>
                  <a:pt x="617" y="622"/>
                  <a:pt x="617" y="622"/>
                </a:cubicBezTo>
                <a:lnTo>
                  <a:pt x="577" y="622"/>
                </a:lnTo>
                <a:close/>
                <a:moveTo>
                  <a:pt x="171" y="619"/>
                </a:moveTo>
                <a:cubicBezTo>
                  <a:pt x="133" y="619"/>
                  <a:pt x="133" y="619"/>
                  <a:pt x="133" y="619"/>
                </a:cubicBezTo>
                <a:cubicBezTo>
                  <a:pt x="133" y="536"/>
                  <a:pt x="133" y="536"/>
                  <a:pt x="133" y="536"/>
                </a:cubicBezTo>
                <a:cubicBezTo>
                  <a:pt x="171" y="536"/>
                  <a:pt x="171" y="536"/>
                  <a:pt x="171" y="536"/>
                </a:cubicBezTo>
                <a:lnTo>
                  <a:pt x="171" y="619"/>
                </a:lnTo>
                <a:close/>
                <a:moveTo>
                  <a:pt x="183" y="622"/>
                </a:moveTo>
                <a:cubicBezTo>
                  <a:pt x="183" y="530"/>
                  <a:pt x="183" y="530"/>
                  <a:pt x="183" y="530"/>
                </a:cubicBezTo>
                <a:cubicBezTo>
                  <a:pt x="183" y="526"/>
                  <a:pt x="180" y="524"/>
                  <a:pt x="177" y="524"/>
                </a:cubicBezTo>
                <a:cubicBezTo>
                  <a:pt x="127" y="524"/>
                  <a:pt x="127" y="524"/>
                  <a:pt x="127" y="524"/>
                </a:cubicBezTo>
                <a:cubicBezTo>
                  <a:pt x="124" y="524"/>
                  <a:pt x="121" y="526"/>
                  <a:pt x="121" y="530"/>
                </a:cubicBezTo>
                <a:cubicBezTo>
                  <a:pt x="121" y="622"/>
                  <a:pt x="121" y="622"/>
                  <a:pt x="121" y="622"/>
                </a:cubicBezTo>
                <a:cubicBezTo>
                  <a:pt x="57" y="622"/>
                  <a:pt x="57" y="622"/>
                  <a:pt x="57" y="622"/>
                </a:cubicBezTo>
                <a:cubicBezTo>
                  <a:pt x="57" y="12"/>
                  <a:pt x="57" y="12"/>
                  <a:pt x="57" y="12"/>
                </a:cubicBezTo>
                <a:cubicBezTo>
                  <a:pt x="305" y="12"/>
                  <a:pt x="305" y="12"/>
                  <a:pt x="305" y="12"/>
                </a:cubicBezTo>
                <a:cubicBezTo>
                  <a:pt x="305" y="275"/>
                  <a:pt x="305" y="275"/>
                  <a:pt x="305" y="275"/>
                </a:cubicBezTo>
                <a:cubicBezTo>
                  <a:pt x="305" y="275"/>
                  <a:pt x="305" y="275"/>
                  <a:pt x="305" y="275"/>
                </a:cubicBezTo>
                <a:cubicBezTo>
                  <a:pt x="305" y="622"/>
                  <a:pt x="305" y="622"/>
                  <a:pt x="305" y="622"/>
                </a:cubicBezTo>
                <a:lnTo>
                  <a:pt x="183" y="622"/>
                </a:lnTo>
                <a:close/>
                <a:moveTo>
                  <a:pt x="431" y="619"/>
                </a:moveTo>
                <a:cubicBezTo>
                  <a:pt x="394" y="619"/>
                  <a:pt x="394" y="619"/>
                  <a:pt x="394" y="619"/>
                </a:cubicBezTo>
                <a:cubicBezTo>
                  <a:pt x="394" y="536"/>
                  <a:pt x="394" y="536"/>
                  <a:pt x="394" y="536"/>
                </a:cubicBezTo>
                <a:cubicBezTo>
                  <a:pt x="431" y="536"/>
                  <a:pt x="431" y="536"/>
                  <a:pt x="431" y="536"/>
                </a:cubicBezTo>
                <a:lnTo>
                  <a:pt x="431" y="619"/>
                </a:lnTo>
                <a:close/>
                <a:moveTo>
                  <a:pt x="565" y="622"/>
                </a:moveTo>
                <a:cubicBezTo>
                  <a:pt x="443" y="622"/>
                  <a:pt x="443" y="622"/>
                  <a:pt x="443" y="622"/>
                </a:cubicBezTo>
                <a:cubicBezTo>
                  <a:pt x="443" y="530"/>
                  <a:pt x="443" y="530"/>
                  <a:pt x="443" y="530"/>
                </a:cubicBezTo>
                <a:cubicBezTo>
                  <a:pt x="443" y="526"/>
                  <a:pt x="441" y="524"/>
                  <a:pt x="437" y="524"/>
                </a:cubicBezTo>
                <a:cubicBezTo>
                  <a:pt x="388" y="524"/>
                  <a:pt x="388" y="524"/>
                  <a:pt x="388" y="524"/>
                </a:cubicBezTo>
                <a:cubicBezTo>
                  <a:pt x="385" y="524"/>
                  <a:pt x="382" y="526"/>
                  <a:pt x="382" y="530"/>
                </a:cubicBezTo>
                <a:cubicBezTo>
                  <a:pt x="382" y="622"/>
                  <a:pt x="382" y="622"/>
                  <a:pt x="382" y="622"/>
                </a:cubicBezTo>
                <a:cubicBezTo>
                  <a:pt x="317" y="622"/>
                  <a:pt x="317" y="622"/>
                  <a:pt x="317" y="622"/>
                </a:cubicBezTo>
                <a:cubicBezTo>
                  <a:pt x="317" y="132"/>
                  <a:pt x="317" y="132"/>
                  <a:pt x="317" y="132"/>
                </a:cubicBezTo>
                <a:cubicBezTo>
                  <a:pt x="565" y="132"/>
                  <a:pt x="565" y="132"/>
                  <a:pt x="565" y="132"/>
                </a:cubicBezTo>
                <a:lnTo>
                  <a:pt x="565" y="6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0DAFA-3D45-419F-8E14-4652E2A8D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9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96EC1B9-DA77-41FC-8F08-62BCAE053CD5}"/>
              </a:ext>
            </a:extLst>
          </p:cNvPr>
          <p:cNvSpPr/>
          <p:nvPr/>
        </p:nvSpPr>
        <p:spPr>
          <a:xfrm>
            <a:off x="0" y="0"/>
            <a:ext cx="5331906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9" y="153235"/>
            <a:ext cx="4685537" cy="1520825"/>
          </a:xfrm>
        </p:spPr>
        <p:txBody>
          <a:bodyPr/>
          <a:lstStyle/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Nosacījumi </a:t>
            </a:r>
            <a:r>
              <a:rPr lang="lv-LV" sz="3600" dirty="0" err="1">
                <a:latin typeface="SEB SansSerif" panose="00000500000000000000" pitchFamily="2" charset="0"/>
                <a:cs typeface="Arial" panose="020B0604020202020204" pitchFamily="34" charset="0"/>
              </a:rPr>
              <a:t>granta</a:t>
            </a:r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 pretendentam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6DDA1EA3-52B4-4546-A3C8-8380F8250A9E}"/>
              </a:ext>
            </a:extLst>
          </p:cNvPr>
          <p:cNvSpPr txBox="1">
            <a:spLocks/>
          </p:cNvSpPr>
          <p:nvPr/>
        </p:nvSpPr>
        <p:spPr bwMode="auto">
          <a:xfrm>
            <a:off x="6212390" y="1368089"/>
            <a:ext cx="4685537" cy="57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lv-LV" sz="24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Uzņēmuma vecums </a:t>
            </a:r>
            <a:br>
              <a:rPr lang="lv-LV" sz="32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3200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&lt; 3 gadi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lv-LV" sz="24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Darbinieku skaits </a:t>
            </a:r>
            <a:br>
              <a:rPr lang="lv-LV" sz="32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3200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&lt; 10 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lv-LV" sz="24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2020. gada apgrozījums </a:t>
            </a:r>
            <a:br>
              <a:rPr lang="lv-LV" sz="24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3200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&lt; 2 M</a:t>
            </a:r>
            <a:r>
              <a:rPr lang="en-US" sz="3200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sz="3200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EUR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lv-LV" sz="24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Nav nodokļu parādu </a:t>
            </a:r>
            <a:br>
              <a:rPr lang="lv-LV" sz="32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3200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(&gt; 150 EUR)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lv-LV" sz="24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1 pretendents </a:t>
            </a:r>
            <a:r>
              <a:rPr lang="lv-LV" sz="32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= </a:t>
            </a:r>
            <a:r>
              <a:rPr lang="lv-LV" sz="3200" dirty="0">
                <a:solidFill>
                  <a:schemeClr val="accent3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1 pieteikums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endParaRPr lang="lv-LV" sz="3200" dirty="0">
              <a:solidFill>
                <a:schemeClr val="tx1"/>
              </a:solidFill>
              <a:latin typeface="SEB SansSerif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9C7CC57-CDBD-4C87-ADF2-3EAF8F1E199A}"/>
              </a:ext>
            </a:extLst>
          </p:cNvPr>
          <p:cNvSpPr txBox="1">
            <a:spLocks/>
          </p:cNvSpPr>
          <p:nvPr/>
        </p:nvSpPr>
        <p:spPr bwMode="auto">
          <a:xfrm>
            <a:off x="493709" y="2169555"/>
            <a:ext cx="4303887" cy="415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Pretendents nedrīkst būt darba attiecībās ar kādu no organizatoriem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Programmas (</a:t>
            </a:r>
            <a:r>
              <a:rPr lang="lv-LV" sz="2800" dirty="0" err="1">
                <a:latin typeface="SEB SansSerif" panose="00000500000000000000" pitchFamily="2" charset="0"/>
                <a:cs typeface="Arial" panose="020B0604020202020204" pitchFamily="34" charset="0"/>
              </a:rPr>
              <a:t>ie</a:t>
            </a: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)dvesma </a:t>
            </a:r>
            <a:r>
              <a:rPr lang="lv-LV" sz="2800" dirty="0" err="1">
                <a:latin typeface="SEB SansSerif" panose="00000500000000000000" pitchFamily="2" charset="0"/>
                <a:cs typeface="Arial" panose="020B0604020202020204" pitchFamily="34" charset="0"/>
              </a:rPr>
              <a:t>grantu</a:t>
            </a:r>
            <a:r>
              <a:rPr lang="lv-LV" sz="2800" dirty="0">
                <a:latin typeface="SEB SansSerif" panose="00000500000000000000" pitchFamily="2" charset="0"/>
                <a:cs typeface="Arial" panose="020B0604020202020204" pitchFamily="34" charset="0"/>
              </a:rPr>
              <a:t> var saņemt tikai vienu reizi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6D496A-2434-4C7F-8F2A-0259D7151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5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9" y="153235"/>
            <a:ext cx="5571072" cy="1520825"/>
          </a:xfrm>
        </p:spPr>
        <p:txBody>
          <a:bodyPr/>
          <a:lstStyle/>
          <a:p>
            <a:r>
              <a:rPr lang="lv-LV" sz="3600" dirty="0">
                <a:solidFill>
                  <a:schemeClr val="tx1"/>
                </a:solidFill>
                <a:latin typeface="SEB SansSerif" panose="00000500000000000000" pitchFamily="2" charset="0"/>
                <a:cs typeface="Arial" panose="020B0604020202020204" pitchFamily="34" charset="0"/>
              </a:rPr>
              <a:t>Atbalstāmās izmaksas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CF33A6-16B4-46F4-BE77-072A3429F8A7}"/>
              </a:ext>
            </a:extLst>
          </p:cNvPr>
          <p:cNvSpPr txBox="1">
            <a:spLocks/>
          </p:cNvSpPr>
          <p:nvPr/>
        </p:nvSpPr>
        <p:spPr>
          <a:xfrm>
            <a:off x="1096328" y="1749740"/>
            <a:ext cx="2670813" cy="1396488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specifiskas tehnikas un/vai</a:t>
            </a:r>
            <a: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iekārtas iegāde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49F9DFD-9E0B-4DB5-AFF1-BAA08CC8B72D}"/>
              </a:ext>
            </a:extLst>
          </p:cNvPr>
          <p:cNvGrpSpPr/>
          <p:nvPr/>
        </p:nvGrpSpPr>
        <p:grpSpPr>
          <a:xfrm>
            <a:off x="370456" y="1857338"/>
            <a:ext cx="655114" cy="657767"/>
            <a:chOff x="642938" y="2855913"/>
            <a:chExt cx="392112" cy="393700"/>
          </a:xfrm>
          <a:solidFill>
            <a:schemeClr val="accent3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4193B61-3CA9-4ABE-B759-62123DD9BF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938" y="2855913"/>
              <a:ext cx="392112" cy="393700"/>
            </a:xfrm>
            <a:custGeom>
              <a:avLst/>
              <a:gdLst>
                <a:gd name="T0" fmla="*/ 596 w 698"/>
                <a:gd name="T1" fmla="*/ 271 h 698"/>
                <a:gd name="T2" fmla="*/ 579 w 698"/>
                <a:gd name="T3" fmla="*/ 229 h 698"/>
                <a:gd name="T4" fmla="*/ 635 w 698"/>
                <a:gd name="T5" fmla="*/ 157 h 698"/>
                <a:gd name="T6" fmla="*/ 566 w 698"/>
                <a:gd name="T7" fmla="*/ 73 h 698"/>
                <a:gd name="T8" fmla="*/ 469 w 698"/>
                <a:gd name="T9" fmla="*/ 119 h 698"/>
                <a:gd name="T10" fmla="*/ 426 w 698"/>
                <a:gd name="T11" fmla="*/ 101 h 698"/>
                <a:gd name="T12" fmla="*/ 390 w 698"/>
                <a:gd name="T13" fmla="*/ 0 h 698"/>
                <a:gd name="T14" fmla="*/ 271 w 698"/>
                <a:gd name="T15" fmla="*/ 36 h 698"/>
                <a:gd name="T16" fmla="*/ 256 w 698"/>
                <a:gd name="T17" fmla="*/ 124 h 698"/>
                <a:gd name="T18" fmla="*/ 182 w 698"/>
                <a:gd name="T19" fmla="*/ 73 h 698"/>
                <a:gd name="T20" fmla="*/ 73 w 698"/>
                <a:gd name="T21" fmla="*/ 132 h 698"/>
                <a:gd name="T22" fmla="*/ 73 w 698"/>
                <a:gd name="T23" fmla="*/ 182 h 698"/>
                <a:gd name="T24" fmla="*/ 124 w 698"/>
                <a:gd name="T25" fmla="*/ 256 h 698"/>
                <a:gd name="T26" fmla="*/ 36 w 698"/>
                <a:gd name="T27" fmla="*/ 271 h 698"/>
                <a:gd name="T28" fmla="*/ 0 w 698"/>
                <a:gd name="T29" fmla="*/ 391 h 698"/>
                <a:gd name="T30" fmla="*/ 101 w 698"/>
                <a:gd name="T31" fmla="*/ 426 h 698"/>
                <a:gd name="T32" fmla="*/ 119 w 698"/>
                <a:gd name="T33" fmla="*/ 469 h 698"/>
                <a:gd name="T34" fmla="*/ 62 w 698"/>
                <a:gd name="T35" fmla="*/ 541 h 698"/>
                <a:gd name="T36" fmla="*/ 132 w 698"/>
                <a:gd name="T37" fmla="*/ 625 h 698"/>
                <a:gd name="T38" fmla="*/ 229 w 698"/>
                <a:gd name="T39" fmla="*/ 579 h 698"/>
                <a:gd name="T40" fmla="*/ 271 w 698"/>
                <a:gd name="T41" fmla="*/ 597 h 698"/>
                <a:gd name="T42" fmla="*/ 307 w 698"/>
                <a:gd name="T43" fmla="*/ 698 h 698"/>
                <a:gd name="T44" fmla="*/ 426 w 698"/>
                <a:gd name="T45" fmla="*/ 662 h 698"/>
                <a:gd name="T46" fmla="*/ 442 w 698"/>
                <a:gd name="T47" fmla="*/ 574 h 698"/>
                <a:gd name="T48" fmla="*/ 515 w 698"/>
                <a:gd name="T49" fmla="*/ 625 h 698"/>
                <a:gd name="T50" fmla="*/ 625 w 698"/>
                <a:gd name="T51" fmla="*/ 566 h 698"/>
                <a:gd name="T52" fmla="*/ 625 w 698"/>
                <a:gd name="T53" fmla="*/ 515 h 698"/>
                <a:gd name="T54" fmla="*/ 573 w 698"/>
                <a:gd name="T55" fmla="*/ 442 h 698"/>
                <a:gd name="T56" fmla="*/ 662 w 698"/>
                <a:gd name="T57" fmla="*/ 426 h 698"/>
                <a:gd name="T58" fmla="*/ 698 w 698"/>
                <a:gd name="T59" fmla="*/ 307 h 698"/>
                <a:gd name="T60" fmla="*/ 672 w 698"/>
                <a:gd name="T61" fmla="*/ 391 h 698"/>
                <a:gd name="T62" fmla="*/ 596 w 698"/>
                <a:gd name="T63" fmla="*/ 401 h 698"/>
                <a:gd name="T64" fmla="*/ 561 w 698"/>
                <a:gd name="T65" fmla="*/ 487 h 698"/>
                <a:gd name="T66" fmla="*/ 607 w 698"/>
                <a:gd name="T67" fmla="*/ 548 h 698"/>
                <a:gd name="T68" fmla="*/ 534 w 698"/>
                <a:gd name="T69" fmla="*/ 607 h 698"/>
                <a:gd name="T70" fmla="*/ 432 w 698"/>
                <a:gd name="T71" fmla="*/ 550 h 698"/>
                <a:gd name="T72" fmla="*/ 401 w 698"/>
                <a:gd name="T73" fmla="*/ 662 h 698"/>
                <a:gd name="T74" fmla="*/ 307 w 698"/>
                <a:gd name="T75" fmla="*/ 672 h 698"/>
                <a:gd name="T76" fmla="*/ 297 w 698"/>
                <a:gd name="T77" fmla="*/ 597 h 698"/>
                <a:gd name="T78" fmla="*/ 246 w 698"/>
                <a:gd name="T79" fmla="*/ 546 h 698"/>
                <a:gd name="T80" fmla="*/ 164 w 698"/>
                <a:gd name="T81" fmla="*/ 607 h 698"/>
                <a:gd name="T82" fmla="*/ 91 w 698"/>
                <a:gd name="T83" fmla="*/ 548 h 698"/>
                <a:gd name="T84" fmla="*/ 137 w 698"/>
                <a:gd name="T85" fmla="*/ 487 h 698"/>
                <a:gd name="T86" fmla="*/ 102 w 698"/>
                <a:gd name="T87" fmla="*/ 401 h 698"/>
                <a:gd name="T88" fmla="*/ 26 w 698"/>
                <a:gd name="T89" fmla="*/ 391 h 698"/>
                <a:gd name="T90" fmla="*/ 36 w 698"/>
                <a:gd name="T91" fmla="*/ 297 h 698"/>
                <a:gd name="T92" fmla="*/ 148 w 698"/>
                <a:gd name="T93" fmla="*/ 266 h 698"/>
                <a:gd name="T94" fmla="*/ 91 w 698"/>
                <a:gd name="T95" fmla="*/ 164 h 698"/>
                <a:gd name="T96" fmla="*/ 150 w 698"/>
                <a:gd name="T97" fmla="*/ 91 h 698"/>
                <a:gd name="T98" fmla="*/ 211 w 698"/>
                <a:gd name="T99" fmla="*/ 137 h 698"/>
                <a:gd name="T100" fmla="*/ 298 w 698"/>
                <a:gd name="T101" fmla="*/ 102 h 698"/>
                <a:gd name="T102" fmla="*/ 307 w 698"/>
                <a:gd name="T103" fmla="*/ 26 h 698"/>
                <a:gd name="T104" fmla="*/ 401 w 698"/>
                <a:gd name="T105" fmla="*/ 36 h 698"/>
                <a:gd name="T106" fmla="*/ 432 w 698"/>
                <a:gd name="T107" fmla="*/ 149 h 698"/>
                <a:gd name="T108" fmla="*/ 534 w 698"/>
                <a:gd name="T109" fmla="*/ 91 h 698"/>
                <a:gd name="T110" fmla="*/ 607 w 698"/>
                <a:gd name="T111" fmla="*/ 150 h 698"/>
                <a:gd name="T112" fmla="*/ 561 w 698"/>
                <a:gd name="T113" fmla="*/ 210 h 698"/>
                <a:gd name="T114" fmla="*/ 597 w 698"/>
                <a:gd name="T115" fmla="*/ 297 h 698"/>
                <a:gd name="T116" fmla="*/ 672 w 698"/>
                <a:gd name="T117" fmla="*/ 30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8" h="698">
                  <a:moveTo>
                    <a:pt x="662" y="271"/>
                  </a:moveTo>
                  <a:lnTo>
                    <a:pt x="596" y="271"/>
                  </a:lnTo>
                  <a:cubicBezTo>
                    <a:pt x="586" y="271"/>
                    <a:pt x="577" y="266"/>
                    <a:pt x="573" y="256"/>
                  </a:cubicBezTo>
                  <a:cubicBezTo>
                    <a:pt x="569" y="246"/>
                    <a:pt x="571" y="236"/>
                    <a:pt x="579" y="229"/>
                  </a:cubicBezTo>
                  <a:lnTo>
                    <a:pt x="625" y="182"/>
                  </a:lnTo>
                  <a:cubicBezTo>
                    <a:pt x="632" y="176"/>
                    <a:pt x="635" y="167"/>
                    <a:pt x="635" y="157"/>
                  </a:cubicBezTo>
                  <a:cubicBezTo>
                    <a:pt x="635" y="147"/>
                    <a:pt x="632" y="138"/>
                    <a:pt x="625" y="132"/>
                  </a:cubicBezTo>
                  <a:lnTo>
                    <a:pt x="566" y="73"/>
                  </a:lnTo>
                  <a:cubicBezTo>
                    <a:pt x="552" y="59"/>
                    <a:pt x="529" y="59"/>
                    <a:pt x="515" y="73"/>
                  </a:cubicBezTo>
                  <a:lnTo>
                    <a:pt x="469" y="119"/>
                  </a:lnTo>
                  <a:cubicBezTo>
                    <a:pt x="462" y="126"/>
                    <a:pt x="451" y="128"/>
                    <a:pt x="442" y="124"/>
                  </a:cubicBezTo>
                  <a:cubicBezTo>
                    <a:pt x="432" y="120"/>
                    <a:pt x="426" y="112"/>
                    <a:pt x="426" y="101"/>
                  </a:cubicBezTo>
                  <a:lnTo>
                    <a:pt x="426" y="36"/>
                  </a:lnTo>
                  <a:cubicBezTo>
                    <a:pt x="426" y="16"/>
                    <a:pt x="410" y="0"/>
                    <a:pt x="390" y="0"/>
                  </a:cubicBezTo>
                  <a:lnTo>
                    <a:pt x="307" y="0"/>
                  </a:lnTo>
                  <a:cubicBezTo>
                    <a:pt x="287" y="0"/>
                    <a:pt x="271" y="16"/>
                    <a:pt x="271" y="36"/>
                  </a:cubicBezTo>
                  <a:lnTo>
                    <a:pt x="271" y="101"/>
                  </a:lnTo>
                  <a:cubicBezTo>
                    <a:pt x="271" y="112"/>
                    <a:pt x="265" y="120"/>
                    <a:pt x="256" y="124"/>
                  </a:cubicBezTo>
                  <a:cubicBezTo>
                    <a:pt x="246" y="128"/>
                    <a:pt x="236" y="126"/>
                    <a:pt x="229" y="119"/>
                  </a:cubicBezTo>
                  <a:lnTo>
                    <a:pt x="182" y="73"/>
                  </a:lnTo>
                  <a:cubicBezTo>
                    <a:pt x="169" y="59"/>
                    <a:pt x="145" y="59"/>
                    <a:pt x="132" y="73"/>
                  </a:cubicBezTo>
                  <a:lnTo>
                    <a:pt x="73" y="132"/>
                  </a:lnTo>
                  <a:cubicBezTo>
                    <a:pt x="66" y="138"/>
                    <a:pt x="62" y="147"/>
                    <a:pt x="62" y="157"/>
                  </a:cubicBezTo>
                  <a:cubicBezTo>
                    <a:pt x="62" y="167"/>
                    <a:pt x="66" y="176"/>
                    <a:pt x="73" y="182"/>
                  </a:cubicBezTo>
                  <a:lnTo>
                    <a:pt x="119" y="229"/>
                  </a:lnTo>
                  <a:cubicBezTo>
                    <a:pt x="126" y="236"/>
                    <a:pt x="128" y="246"/>
                    <a:pt x="124" y="256"/>
                  </a:cubicBezTo>
                  <a:cubicBezTo>
                    <a:pt x="120" y="266"/>
                    <a:pt x="112" y="271"/>
                    <a:pt x="101" y="271"/>
                  </a:cubicBezTo>
                  <a:lnTo>
                    <a:pt x="36" y="271"/>
                  </a:lnTo>
                  <a:cubicBezTo>
                    <a:pt x="16" y="271"/>
                    <a:pt x="0" y="288"/>
                    <a:pt x="0" y="307"/>
                  </a:cubicBezTo>
                  <a:lnTo>
                    <a:pt x="0" y="391"/>
                  </a:lnTo>
                  <a:cubicBezTo>
                    <a:pt x="0" y="410"/>
                    <a:pt x="16" y="426"/>
                    <a:pt x="36" y="426"/>
                  </a:cubicBezTo>
                  <a:lnTo>
                    <a:pt x="101" y="426"/>
                  </a:lnTo>
                  <a:cubicBezTo>
                    <a:pt x="112" y="426"/>
                    <a:pt x="120" y="432"/>
                    <a:pt x="124" y="442"/>
                  </a:cubicBezTo>
                  <a:cubicBezTo>
                    <a:pt x="128" y="452"/>
                    <a:pt x="126" y="462"/>
                    <a:pt x="119" y="469"/>
                  </a:cubicBezTo>
                  <a:lnTo>
                    <a:pt x="73" y="515"/>
                  </a:lnTo>
                  <a:cubicBezTo>
                    <a:pt x="66" y="522"/>
                    <a:pt x="62" y="531"/>
                    <a:pt x="62" y="541"/>
                  </a:cubicBezTo>
                  <a:cubicBezTo>
                    <a:pt x="62" y="550"/>
                    <a:pt x="66" y="559"/>
                    <a:pt x="73" y="566"/>
                  </a:cubicBezTo>
                  <a:lnTo>
                    <a:pt x="132" y="625"/>
                  </a:lnTo>
                  <a:cubicBezTo>
                    <a:pt x="145" y="639"/>
                    <a:pt x="169" y="639"/>
                    <a:pt x="182" y="625"/>
                  </a:cubicBezTo>
                  <a:lnTo>
                    <a:pt x="229" y="579"/>
                  </a:lnTo>
                  <a:cubicBezTo>
                    <a:pt x="236" y="572"/>
                    <a:pt x="246" y="570"/>
                    <a:pt x="256" y="574"/>
                  </a:cubicBezTo>
                  <a:cubicBezTo>
                    <a:pt x="265" y="578"/>
                    <a:pt x="271" y="586"/>
                    <a:pt x="271" y="597"/>
                  </a:cubicBezTo>
                  <a:lnTo>
                    <a:pt x="271" y="662"/>
                  </a:lnTo>
                  <a:cubicBezTo>
                    <a:pt x="271" y="682"/>
                    <a:pt x="287" y="698"/>
                    <a:pt x="307" y="698"/>
                  </a:cubicBezTo>
                  <a:lnTo>
                    <a:pt x="390" y="698"/>
                  </a:lnTo>
                  <a:cubicBezTo>
                    <a:pt x="410" y="698"/>
                    <a:pt x="426" y="682"/>
                    <a:pt x="426" y="662"/>
                  </a:cubicBezTo>
                  <a:lnTo>
                    <a:pt x="426" y="597"/>
                  </a:lnTo>
                  <a:cubicBezTo>
                    <a:pt x="426" y="586"/>
                    <a:pt x="432" y="578"/>
                    <a:pt x="442" y="574"/>
                  </a:cubicBezTo>
                  <a:cubicBezTo>
                    <a:pt x="451" y="570"/>
                    <a:pt x="462" y="572"/>
                    <a:pt x="469" y="579"/>
                  </a:cubicBezTo>
                  <a:lnTo>
                    <a:pt x="515" y="625"/>
                  </a:lnTo>
                  <a:cubicBezTo>
                    <a:pt x="529" y="639"/>
                    <a:pt x="552" y="639"/>
                    <a:pt x="566" y="625"/>
                  </a:cubicBezTo>
                  <a:lnTo>
                    <a:pt x="625" y="566"/>
                  </a:lnTo>
                  <a:cubicBezTo>
                    <a:pt x="632" y="559"/>
                    <a:pt x="635" y="550"/>
                    <a:pt x="635" y="541"/>
                  </a:cubicBezTo>
                  <a:cubicBezTo>
                    <a:pt x="635" y="531"/>
                    <a:pt x="632" y="522"/>
                    <a:pt x="625" y="515"/>
                  </a:cubicBezTo>
                  <a:lnTo>
                    <a:pt x="579" y="469"/>
                  </a:lnTo>
                  <a:cubicBezTo>
                    <a:pt x="571" y="462"/>
                    <a:pt x="569" y="452"/>
                    <a:pt x="573" y="442"/>
                  </a:cubicBezTo>
                  <a:cubicBezTo>
                    <a:pt x="577" y="432"/>
                    <a:pt x="586" y="426"/>
                    <a:pt x="596" y="426"/>
                  </a:cubicBezTo>
                  <a:lnTo>
                    <a:pt x="662" y="426"/>
                  </a:lnTo>
                  <a:cubicBezTo>
                    <a:pt x="681" y="426"/>
                    <a:pt x="698" y="410"/>
                    <a:pt x="698" y="391"/>
                  </a:cubicBezTo>
                  <a:lnTo>
                    <a:pt x="698" y="307"/>
                  </a:lnTo>
                  <a:cubicBezTo>
                    <a:pt x="698" y="288"/>
                    <a:pt x="681" y="271"/>
                    <a:pt x="662" y="271"/>
                  </a:cubicBezTo>
                  <a:moveTo>
                    <a:pt x="672" y="391"/>
                  </a:moveTo>
                  <a:cubicBezTo>
                    <a:pt x="672" y="396"/>
                    <a:pt x="667" y="401"/>
                    <a:pt x="662" y="401"/>
                  </a:cubicBezTo>
                  <a:lnTo>
                    <a:pt x="596" y="401"/>
                  </a:lnTo>
                  <a:cubicBezTo>
                    <a:pt x="576" y="401"/>
                    <a:pt x="557" y="413"/>
                    <a:pt x="550" y="432"/>
                  </a:cubicBezTo>
                  <a:cubicBezTo>
                    <a:pt x="541" y="451"/>
                    <a:pt x="546" y="473"/>
                    <a:pt x="561" y="487"/>
                  </a:cubicBezTo>
                  <a:lnTo>
                    <a:pt x="607" y="534"/>
                  </a:lnTo>
                  <a:cubicBezTo>
                    <a:pt x="611" y="538"/>
                    <a:pt x="611" y="544"/>
                    <a:pt x="607" y="548"/>
                  </a:cubicBezTo>
                  <a:lnTo>
                    <a:pt x="548" y="607"/>
                  </a:lnTo>
                  <a:cubicBezTo>
                    <a:pt x="544" y="611"/>
                    <a:pt x="537" y="611"/>
                    <a:pt x="534" y="607"/>
                  </a:cubicBezTo>
                  <a:lnTo>
                    <a:pt x="488" y="561"/>
                  </a:lnTo>
                  <a:cubicBezTo>
                    <a:pt x="473" y="546"/>
                    <a:pt x="451" y="542"/>
                    <a:pt x="432" y="550"/>
                  </a:cubicBezTo>
                  <a:cubicBezTo>
                    <a:pt x="413" y="558"/>
                    <a:pt x="401" y="576"/>
                    <a:pt x="401" y="597"/>
                  </a:cubicBezTo>
                  <a:lnTo>
                    <a:pt x="401" y="662"/>
                  </a:lnTo>
                  <a:cubicBezTo>
                    <a:pt x="401" y="668"/>
                    <a:pt x="396" y="672"/>
                    <a:pt x="391" y="672"/>
                  </a:cubicBezTo>
                  <a:lnTo>
                    <a:pt x="307" y="672"/>
                  </a:lnTo>
                  <a:cubicBezTo>
                    <a:pt x="302" y="672"/>
                    <a:pt x="297" y="667"/>
                    <a:pt x="297" y="662"/>
                  </a:cubicBezTo>
                  <a:lnTo>
                    <a:pt x="297" y="597"/>
                  </a:lnTo>
                  <a:cubicBezTo>
                    <a:pt x="297" y="576"/>
                    <a:pt x="285" y="558"/>
                    <a:pt x="266" y="550"/>
                  </a:cubicBezTo>
                  <a:cubicBezTo>
                    <a:pt x="259" y="547"/>
                    <a:pt x="253" y="546"/>
                    <a:pt x="246" y="546"/>
                  </a:cubicBezTo>
                  <a:cubicBezTo>
                    <a:pt x="233" y="546"/>
                    <a:pt x="220" y="551"/>
                    <a:pt x="211" y="561"/>
                  </a:cubicBezTo>
                  <a:lnTo>
                    <a:pt x="164" y="607"/>
                  </a:lnTo>
                  <a:cubicBezTo>
                    <a:pt x="160" y="611"/>
                    <a:pt x="154" y="611"/>
                    <a:pt x="150" y="607"/>
                  </a:cubicBezTo>
                  <a:lnTo>
                    <a:pt x="91" y="548"/>
                  </a:lnTo>
                  <a:cubicBezTo>
                    <a:pt x="87" y="544"/>
                    <a:pt x="87" y="538"/>
                    <a:pt x="91" y="534"/>
                  </a:cubicBezTo>
                  <a:lnTo>
                    <a:pt x="137" y="487"/>
                  </a:lnTo>
                  <a:cubicBezTo>
                    <a:pt x="152" y="473"/>
                    <a:pt x="157" y="451"/>
                    <a:pt x="148" y="432"/>
                  </a:cubicBezTo>
                  <a:cubicBezTo>
                    <a:pt x="140" y="413"/>
                    <a:pt x="122" y="401"/>
                    <a:pt x="102" y="401"/>
                  </a:cubicBezTo>
                  <a:lnTo>
                    <a:pt x="36" y="401"/>
                  </a:lnTo>
                  <a:cubicBezTo>
                    <a:pt x="31" y="401"/>
                    <a:pt x="26" y="396"/>
                    <a:pt x="26" y="391"/>
                  </a:cubicBezTo>
                  <a:lnTo>
                    <a:pt x="26" y="307"/>
                  </a:lnTo>
                  <a:cubicBezTo>
                    <a:pt x="26" y="302"/>
                    <a:pt x="31" y="297"/>
                    <a:pt x="36" y="297"/>
                  </a:cubicBezTo>
                  <a:lnTo>
                    <a:pt x="102" y="297"/>
                  </a:lnTo>
                  <a:cubicBezTo>
                    <a:pt x="123" y="297"/>
                    <a:pt x="140" y="285"/>
                    <a:pt x="148" y="266"/>
                  </a:cubicBezTo>
                  <a:cubicBezTo>
                    <a:pt x="157" y="247"/>
                    <a:pt x="152" y="225"/>
                    <a:pt x="137" y="210"/>
                  </a:cubicBezTo>
                  <a:lnTo>
                    <a:pt x="91" y="164"/>
                  </a:lnTo>
                  <a:cubicBezTo>
                    <a:pt x="87" y="160"/>
                    <a:pt x="87" y="154"/>
                    <a:pt x="91" y="150"/>
                  </a:cubicBezTo>
                  <a:lnTo>
                    <a:pt x="150" y="91"/>
                  </a:lnTo>
                  <a:cubicBezTo>
                    <a:pt x="154" y="88"/>
                    <a:pt x="160" y="88"/>
                    <a:pt x="164" y="91"/>
                  </a:cubicBezTo>
                  <a:lnTo>
                    <a:pt x="211" y="137"/>
                  </a:lnTo>
                  <a:cubicBezTo>
                    <a:pt x="225" y="152"/>
                    <a:pt x="247" y="157"/>
                    <a:pt x="266" y="149"/>
                  </a:cubicBezTo>
                  <a:cubicBezTo>
                    <a:pt x="285" y="141"/>
                    <a:pt x="298" y="123"/>
                    <a:pt x="298" y="102"/>
                  </a:cubicBezTo>
                  <a:lnTo>
                    <a:pt x="298" y="36"/>
                  </a:lnTo>
                  <a:cubicBezTo>
                    <a:pt x="298" y="31"/>
                    <a:pt x="302" y="26"/>
                    <a:pt x="307" y="26"/>
                  </a:cubicBezTo>
                  <a:lnTo>
                    <a:pt x="391" y="26"/>
                  </a:lnTo>
                  <a:cubicBezTo>
                    <a:pt x="396" y="26"/>
                    <a:pt x="401" y="31"/>
                    <a:pt x="401" y="36"/>
                  </a:cubicBezTo>
                  <a:lnTo>
                    <a:pt x="401" y="102"/>
                  </a:lnTo>
                  <a:cubicBezTo>
                    <a:pt x="401" y="123"/>
                    <a:pt x="413" y="141"/>
                    <a:pt x="432" y="149"/>
                  </a:cubicBezTo>
                  <a:cubicBezTo>
                    <a:pt x="452" y="157"/>
                    <a:pt x="473" y="152"/>
                    <a:pt x="488" y="137"/>
                  </a:cubicBezTo>
                  <a:lnTo>
                    <a:pt x="534" y="91"/>
                  </a:lnTo>
                  <a:cubicBezTo>
                    <a:pt x="538" y="87"/>
                    <a:pt x="544" y="87"/>
                    <a:pt x="548" y="91"/>
                  </a:cubicBezTo>
                  <a:lnTo>
                    <a:pt x="607" y="150"/>
                  </a:lnTo>
                  <a:cubicBezTo>
                    <a:pt x="611" y="154"/>
                    <a:pt x="611" y="161"/>
                    <a:pt x="607" y="164"/>
                  </a:cubicBezTo>
                  <a:lnTo>
                    <a:pt x="561" y="210"/>
                  </a:lnTo>
                  <a:cubicBezTo>
                    <a:pt x="546" y="225"/>
                    <a:pt x="542" y="247"/>
                    <a:pt x="550" y="266"/>
                  </a:cubicBezTo>
                  <a:cubicBezTo>
                    <a:pt x="558" y="285"/>
                    <a:pt x="576" y="297"/>
                    <a:pt x="597" y="297"/>
                  </a:cubicBezTo>
                  <a:lnTo>
                    <a:pt x="662" y="297"/>
                  </a:lnTo>
                  <a:cubicBezTo>
                    <a:pt x="667" y="297"/>
                    <a:pt x="672" y="302"/>
                    <a:pt x="672" y="307"/>
                  </a:cubicBezTo>
                  <a:lnTo>
                    <a:pt x="672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E422FF6-208C-4138-A3B5-E5C6346B9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700" y="2987675"/>
              <a:ext cx="130175" cy="130175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16 w 232"/>
                <a:gd name="T11" fmla="*/ 206 h 232"/>
                <a:gd name="T12" fmla="*/ 26 w 232"/>
                <a:gd name="T13" fmla="*/ 116 h 232"/>
                <a:gd name="T14" fmla="*/ 116 w 232"/>
                <a:gd name="T15" fmla="*/ 26 h 232"/>
                <a:gd name="T16" fmla="*/ 206 w 232"/>
                <a:gd name="T17" fmla="*/ 116 h 232"/>
                <a:gd name="T18" fmla="*/ 116 w 232"/>
                <a:gd name="T19" fmla="*/ 20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moveTo>
                    <a:pt x="116" y="206"/>
                  </a:moveTo>
                  <a:cubicBezTo>
                    <a:pt x="66" y="206"/>
                    <a:pt x="26" y="166"/>
                    <a:pt x="26" y="116"/>
                  </a:cubicBezTo>
                  <a:cubicBezTo>
                    <a:pt x="26" y="66"/>
                    <a:pt x="66" y="26"/>
                    <a:pt x="116" y="26"/>
                  </a:cubicBezTo>
                  <a:cubicBezTo>
                    <a:pt x="166" y="26"/>
                    <a:pt x="206" y="66"/>
                    <a:pt x="206" y="116"/>
                  </a:cubicBezTo>
                  <a:cubicBezTo>
                    <a:pt x="206" y="166"/>
                    <a:pt x="166" y="206"/>
                    <a:pt x="116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0E6FE1D-3FFF-4CE9-A81D-5E081278EBA2}"/>
              </a:ext>
            </a:extLst>
          </p:cNvPr>
          <p:cNvGrpSpPr/>
          <p:nvPr/>
        </p:nvGrpSpPr>
        <p:grpSpPr>
          <a:xfrm>
            <a:off x="370456" y="3616158"/>
            <a:ext cx="655114" cy="572894"/>
            <a:chOff x="642938" y="3963753"/>
            <a:chExt cx="655114" cy="572894"/>
          </a:xfrm>
          <a:solidFill>
            <a:schemeClr val="accent3"/>
          </a:solidFill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D985D4F-709E-46C1-9228-34BFE9D9D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938" y="3963753"/>
              <a:ext cx="655114" cy="477411"/>
            </a:xfrm>
            <a:custGeom>
              <a:avLst/>
              <a:gdLst>
                <a:gd name="T0" fmla="*/ 645 w 698"/>
                <a:gd name="T1" fmla="*/ 508 h 508"/>
                <a:gd name="T2" fmla="*/ 53 w 698"/>
                <a:gd name="T3" fmla="*/ 508 h 508"/>
                <a:gd name="T4" fmla="*/ 0 w 698"/>
                <a:gd name="T5" fmla="*/ 455 h 508"/>
                <a:gd name="T6" fmla="*/ 0 w 698"/>
                <a:gd name="T7" fmla="*/ 53 h 508"/>
                <a:gd name="T8" fmla="*/ 53 w 698"/>
                <a:gd name="T9" fmla="*/ 0 h 508"/>
                <a:gd name="T10" fmla="*/ 645 w 698"/>
                <a:gd name="T11" fmla="*/ 0 h 508"/>
                <a:gd name="T12" fmla="*/ 698 w 698"/>
                <a:gd name="T13" fmla="*/ 53 h 508"/>
                <a:gd name="T14" fmla="*/ 698 w 698"/>
                <a:gd name="T15" fmla="*/ 455 h 508"/>
                <a:gd name="T16" fmla="*/ 645 w 698"/>
                <a:gd name="T17" fmla="*/ 508 h 508"/>
                <a:gd name="T18" fmla="*/ 53 w 698"/>
                <a:gd name="T19" fmla="*/ 22 h 508"/>
                <a:gd name="T20" fmla="*/ 21 w 698"/>
                <a:gd name="T21" fmla="*/ 53 h 508"/>
                <a:gd name="T22" fmla="*/ 21 w 698"/>
                <a:gd name="T23" fmla="*/ 455 h 508"/>
                <a:gd name="T24" fmla="*/ 53 w 698"/>
                <a:gd name="T25" fmla="*/ 486 h 508"/>
                <a:gd name="T26" fmla="*/ 645 w 698"/>
                <a:gd name="T27" fmla="*/ 486 h 508"/>
                <a:gd name="T28" fmla="*/ 676 w 698"/>
                <a:gd name="T29" fmla="*/ 455 h 508"/>
                <a:gd name="T30" fmla="*/ 676 w 698"/>
                <a:gd name="T31" fmla="*/ 53 h 508"/>
                <a:gd name="T32" fmla="*/ 645 w 698"/>
                <a:gd name="T33" fmla="*/ 22 h 508"/>
                <a:gd name="T34" fmla="*/ 53 w 698"/>
                <a:gd name="T35" fmla="*/ 2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508">
                  <a:moveTo>
                    <a:pt x="645" y="508"/>
                  </a:moveTo>
                  <a:lnTo>
                    <a:pt x="53" y="508"/>
                  </a:lnTo>
                  <a:cubicBezTo>
                    <a:pt x="24" y="508"/>
                    <a:pt x="0" y="484"/>
                    <a:pt x="0" y="455"/>
                  </a:cubicBezTo>
                  <a:lnTo>
                    <a:pt x="0" y="53"/>
                  </a:lnTo>
                  <a:cubicBezTo>
                    <a:pt x="0" y="24"/>
                    <a:pt x="24" y="0"/>
                    <a:pt x="53" y="0"/>
                  </a:cubicBezTo>
                  <a:lnTo>
                    <a:pt x="645" y="0"/>
                  </a:lnTo>
                  <a:cubicBezTo>
                    <a:pt x="674" y="0"/>
                    <a:pt x="698" y="24"/>
                    <a:pt x="698" y="53"/>
                  </a:cubicBezTo>
                  <a:lnTo>
                    <a:pt x="698" y="455"/>
                  </a:lnTo>
                  <a:cubicBezTo>
                    <a:pt x="698" y="484"/>
                    <a:pt x="674" y="508"/>
                    <a:pt x="645" y="508"/>
                  </a:cubicBezTo>
                  <a:moveTo>
                    <a:pt x="53" y="22"/>
                  </a:moveTo>
                  <a:cubicBezTo>
                    <a:pt x="36" y="22"/>
                    <a:pt x="21" y="36"/>
                    <a:pt x="21" y="53"/>
                  </a:cubicBezTo>
                  <a:lnTo>
                    <a:pt x="21" y="455"/>
                  </a:lnTo>
                  <a:cubicBezTo>
                    <a:pt x="21" y="472"/>
                    <a:pt x="36" y="486"/>
                    <a:pt x="53" y="486"/>
                  </a:cubicBezTo>
                  <a:lnTo>
                    <a:pt x="645" y="486"/>
                  </a:lnTo>
                  <a:cubicBezTo>
                    <a:pt x="662" y="486"/>
                    <a:pt x="676" y="472"/>
                    <a:pt x="676" y="455"/>
                  </a:cubicBezTo>
                  <a:lnTo>
                    <a:pt x="676" y="53"/>
                  </a:lnTo>
                  <a:cubicBezTo>
                    <a:pt x="676" y="36"/>
                    <a:pt x="662" y="22"/>
                    <a:pt x="645" y="22"/>
                  </a:cubicBezTo>
                  <a:lnTo>
                    <a:pt x="5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CED97815-E9B2-4899-903D-FAEEDD4F2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03" y="4515429"/>
              <a:ext cx="273184" cy="21218"/>
            </a:xfrm>
            <a:custGeom>
              <a:avLst/>
              <a:gdLst>
                <a:gd name="T0" fmla="*/ 280 w 290"/>
                <a:gd name="T1" fmla="*/ 22 h 22"/>
                <a:gd name="T2" fmla="*/ 10 w 290"/>
                <a:gd name="T3" fmla="*/ 22 h 22"/>
                <a:gd name="T4" fmla="*/ 0 w 290"/>
                <a:gd name="T5" fmla="*/ 11 h 22"/>
                <a:gd name="T6" fmla="*/ 10 w 290"/>
                <a:gd name="T7" fmla="*/ 0 h 22"/>
                <a:gd name="T8" fmla="*/ 280 w 290"/>
                <a:gd name="T9" fmla="*/ 0 h 22"/>
                <a:gd name="T10" fmla="*/ 290 w 290"/>
                <a:gd name="T11" fmla="*/ 11 h 22"/>
                <a:gd name="T12" fmla="*/ 280 w 290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22">
                  <a:moveTo>
                    <a:pt x="280" y="22"/>
                  </a:moveTo>
                  <a:lnTo>
                    <a:pt x="10" y="22"/>
                  </a:ln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280" y="0"/>
                  </a:lnTo>
                  <a:cubicBezTo>
                    <a:pt x="286" y="0"/>
                    <a:pt x="290" y="5"/>
                    <a:pt x="290" y="11"/>
                  </a:cubicBezTo>
                  <a:cubicBezTo>
                    <a:pt x="290" y="17"/>
                    <a:pt x="285" y="22"/>
                    <a:pt x="2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B2F7E25-E1CA-49CF-BCB9-0D20BAB74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2" y="4419946"/>
              <a:ext cx="21218" cy="116701"/>
            </a:xfrm>
            <a:custGeom>
              <a:avLst/>
              <a:gdLst>
                <a:gd name="T0" fmla="*/ 11 w 22"/>
                <a:gd name="T1" fmla="*/ 123 h 123"/>
                <a:gd name="T2" fmla="*/ 0 w 22"/>
                <a:gd name="T3" fmla="*/ 112 h 123"/>
                <a:gd name="T4" fmla="*/ 0 w 22"/>
                <a:gd name="T5" fmla="*/ 11 h 123"/>
                <a:gd name="T6" fmla="*/ 11 w 22"/>
                <a:gd name="T7" fmla="*/ 0 h 123"/>
                <a:gd name="T8" fmla="*/ 22 w 22"/>
                <a:gd name="T9" fmla="*/ 11 h 123"/>
                <a:gd name="T10" fmla="*/ 22 w 22"/>
                <a:gd name="T11" fmla="*/ 112 h 123"/>
                <a:gd name="T12" fmla="*/ 11 w 22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23">
                  <a:moveTo>
                    <a:pt x="11" y="123"/>
                  </a:moveTo>
                  <a:cubicBezTo>
                    <a:pt x="5" y="123"/>
                    <a:pt x="0" y="118"/>
                    <a:pt x="0" y="112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2"/>
                  </a:lnTo>
                  <a:cubicBezTo>
                    <a:pt x="22" y="118"/>
                    <a:pt x="17" y="123"/>
                    <a:pt x="1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10">
            <a:extLst>
              <a:ext uri="{FF2B5EF4-FFF2-40B4-BE49-F238E27FC236}">
                <a16:creationId xmlns:a16="http://schemas.microsoft.com/office/drawing/2014/main" id="{9A2F4C64-C73E-475D-B819-1D5530785AE4}"/>
              </a:ext>
            </a:extLst>
          </p:cNvPr>
          <p:cNvSpPr>
            <a:spLocks noEditPoints="1"/>
          </p:cNvSpPr>
          <p:nvPr/>
        </p:nvSpPr>
        <p:spPr bwMode="auto">
          <a:xfrm>
            <a:off x="370456" y="5428953"/>
            <a:ext cx="514543" cy="657767"/>
          </a:xfrm>
          <a:custGeom>
            <a:avLst/>
            <a:gdLst>
              <a:gd name="T0" fmla="*/ 419 w 547"/>
              <a:gd name="T1" fmla="*/ 256 h 697"/>
              <a:gd name="T2" fmla="*/ 128 w 547"/>
              <a:gd name="T3" fmla="*/ 256 h 697"/>
              <a:gd name="T4" fmla="*/ 117 w 547"/>
              <a:gd name="T5" fmla="*/ 267 h 697"/>
              <a:gd name="T6" fmla="*/ 128 w 547"/>
              <a:gd name="T7" fmla="*/ 279 h 697"/>
              <a:gd name="T8" fmla="*/ 419 w 547"/>
              <a:gd name="T9" fmla="*/ 279 h 697"/>
              <a:gd name="T10" fmla="*/ 430 w 547"/>
              <a:gd name="T11" fmla="*/ 267 h 697"/>
              <a:gd name="T12" fmla="*/ 419 w 547"/>
              <a:gd name="T13" fmla="*/ 256 h 697"/>
              <a:gd name="T14" fmla="*/ 377 w 547"/>
              <a:gd name="T15" fmla="*/ 0 h 697"/>
              <a:gd name="T16" fmla="*/ 0 w 547"/>
              <a:gd name="T17" fmla="*/ 0 h 697"/>
              <a:gd name="T18" fmla="*/ 0 w 547"/>
              <a:gd name="T19" fmla="*/ 697 h 697"/>
              <a:gd name="T20" fmla="*/ 547 w 547"/>
              <a:gd name="T21" fmla="*/ 697 h 697"/>
              <a:gd name="T22" fmla="*/ 547 w 547"/>
              <a:gd name="T23" fmla="*/ 169 h 697"/>
              <a:gd name="T24" fmla="*/ 377 w 547"/>
              <a:gd name="T25" fmla="*/ 0 h 697"/>
              <a:gd name="T26" fmla="*/ 384 w 547"/>
              <a:gd name="T27" fmla="*/ 40 h 697"/>
              <a:gd name="T28" fmla="*/ 507 w 547"/>
              <a:gd name="T29" fmla="*/ 163 h 697"/>
              <a:gd name="T30" fmla="*/ 384 w 547"/>
              <a:gd name="T31" fmla="*/ 163 h 697"/>
              <a:gd name="T32" fmla="*/ 384 w 547"/>
              <a:gd name="T33" fmla="*/ 40 h 697"/>
              <a:gd name="T34" fmla="*/ 24 w 547"/>
              <a:gd name="T35" fmla="*/ 674 h 697"/>
              <a:gd name="T36" fmla="*/ 24 w 547"/>
              <a:gd name="T37" fmla="*/ 23 h 697"/>
              <a:gd name="T38" fmla="*/ 361 w 547"/>
              <a:gd name="T39" fmla="*/ 23 h 697"/>
              <a:gd name="T40" fmla="*/ 361 w 547"/>
              <a:gd name="T41" fmla="*/ 186 h 697"/>
              <a:gd name="T42" fmla="*/ 523 w 547"/>
              <a:gd name="T43" fmla="*/ 186 h 697"/>
              <a:gd name="T44" fmla="*/ 523 w 547"/>
              <a:gd name="T45" fmla="*/ 674 h 697"/>
              <a:gd name="T46" fmla="*/ 24 w 547"/>
              <a:gd name="T47" fmla="*/ 674 h 697"/>
              <a:gd name="T48" fmla="*/ 419 w 547"/>
              <a:gd name="T49" fmla="*/ 535 h 697"/>
              <a:gd name="T50" fmla="*/ 128 w 547"/>
              <a:gd name="T51" fmla="*/ 535 h 697"/>
              <a:gd name="T52" fmla="*/ 117 w 547"/>
              <a:gd name="T53" fmla="*/ 546 h 697"/>
              <a:gd name="T54" fmla="*/ 128 w 547"/>
              <a:gd name="T55" fmla="*/ 558 h 697"/>
              <a:gd name="T56" fmla="*/ 419 w 547"/>
              <a:gd name="T57" fmla="*/ 558 h 697"/>
              <a:gd name="T58" fmla="*/ 430 w 547"/>
              <a:gd name="T59" fmla="*/ 546 h 697"/>
              <a:gd name="T60" fmla="*/ 419 w 547"/>
              <a:gd name="T61" fmla="*/ 535 h 697"/>
              <a:gd name="T62" fmla="*/ 419 w 547"/>
              <a:gd name="T63" fmla="*/ 442 h 697"/>
              <a:gd name="T64" fmla="*/ 128 w 547"/>
              <a:gd name="T65" fmla="*/ 442 h 697"/>
              <a:gd name="T66" fmla="*/ 117 w 547"/>
              <a:gd name="T67" fmla="*/ 453 h 697"/>
              <a:gd name="T68" fmla="*/ 128 w 547"/>
              <a:gd name="T69" fmla="*/ 465 h 697"/>
              <a:gd name="T70" fmla="*/ 419 w 547"/>
              <a:gd name="T71" fmla="*/ 465 h 697"/>
              <a:gd name="T72" fmla="*/ 430 w 547"/>
              <a:gd name="T73" fmla="*/ 453 h 697"/>
              <a:gd name="T74" fmla="*/ 419 w 547"/>
              <a:gd name="T75" fmla="*/ 442 h 697"/>
              <a:gd name="T76" fmla="*/ 419 w 547"/>
              <a:gd name="T77" fmla="*/ 349 h 697"/>
              <a:gd name="T78" fmla="*/ 128 w 547"/>
              <a:gd name="T79" fmla="*/ 349 h 697"/>
              <a:gd name="T80" fmla="*/ 117 w 547"/>
              <a:gd name="T81" fmla="*/ 360 h 697"/>
              <a:gd name="T82" fmla="*/ 128 w 547"/>
              <a:gd name="T83" fmla="*/ 372 h 697"/>
              <a:gd name="T84" fmla="*/ 419 w 547"/>
              <a:gd name="T85" fmla="*/ 372 h 697"/>
              <a:gd name="T86" fmla="*/ 430 w 547"/>
              <a:gd name="T87" fmla="*/ 360 h 697"/>
              <a:gd name="T88" fmla="*/ 419 w 547"/>
              <a:gd name="T89" fmla="*/ 349 h 697"/>
              <a:gd name="T90" fmla="*/ 128 w 547"/>
              <a:gd name="T91" fmla="*/ 186 h 697"/>
              <a:gd name="T92" fmla="*/ 244 w 547"/>
              <a:gd name="T93" fmla="*/ 186 h 697"/>
              <a:gd name="T94" fmla="*/ 256 w 547"/>
              <a:gd name="T95" fmla="*/ 175 h 697"/>
              <a:gd name="T96" fmla="*/ 244 w 547"/>
              <a:gd name="T97" fmla="*/ 163 h 697"/>
              <a:gd name="T98" fmla="*/ 128 w 547"/>
              <a:gd name="T99" fmla="*/ 163 h 697"/>
              <a:gd name="T100" fmla="*/ 117 w 547"/>
              <a:gd name="T101" fmla="*/ 175 h 697"/>
              <a:gd name="T102" fmla="*/ 128 w 547"/>
              <a:gd name="T103" fmla="*/ 186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7" h="697">
                <a:moveTo>
                  <a:pt x="419" y="256"/>
                </a:moveTo>
                <a:lnTo>
                  <a:pt x="128" y="256"/>
                </a:lnTo>
                <a:cubicBezTo>
                  <a:pt x="122" y="256"/>
                  <a:pt x="117" y="261"/>
                  <a:pt x="117" y="267"/>
                </a:cubicBezTo>
                <a:cubicBezTo>
                  <a:pt x="117" y="274"/>
                  <a:pt x="122" y="279"/>
                  <a:pt x="128" y="279"/>
                </a:cubicBezTo>
                <a:lnTo>
                  <a:pt x="419" y="279"/>
                </a:lnTo>
                <a:cubicBezTo>
                  <a:pt x="425" y="279"/>
                  <a:pt x="430" y="274"/>
                  <a:pt x="430" y="267"/>
                </a:cubicBezTo>
                <a:cubicBezTo>
                  <a:pt x="430" y="261"/>
                  <a:pt x="425" y="256"/>
                  <a:pt x="419" y="256"/>
                </a:cubicBezTo>
                <a:close/>
                <a:moveTo>
                  <a:pt x="377" y="0"/>
                </a:moveTo>
                <a:lnTo>
                  <a:pt x="0" y="0"/>
                </a:lnTo>
                <a:lnTo>
                  <a:pt x="0" y="697"/>
                </a:lnTo>
                <a:lnTo>
                  <a:pt x="547" y="697"/>
                </a:lnTo>
                <a:lnTo>
                  <a:pt x="547" y="169"/>
                </a:lnTo>
                <a:lnTo>
                  <a:pt x="377" y="0"/>
                </a:lnTo>
                <a:close/>
                <a:moveTo>
                  <a:pt x="384" y="40"/>
                </a:moveTo>
                <a:lnTo>
                  <a:pt x="507" y="163"/>
                </a:lnTo>
                <a:lnTo>
                  <a:pt x="384" y="163"/>
                </a:lnTo>
                <a:lnTo>
                  <a:pt x="384" y="40"/>
                </a:lnTo>
                <a:close/>
                <a:moveTo>
                  <a:pt x="24" y="674"/>
                </a:moveTo>
                <a:lnTo>
                  <a:pt x="24" y="23"/>
                </a:lnTo>
                <a:lnTo>
                  <a:pt x="361" y="23"/>
                </a:lnTo>
                <a:lnTo>
                  <a:pt x="361" y="186"/>
                </a:lnTo>
                <a:lnTo>
                  <a:pt x="523" y="186"/>
                </a:lnTo>
                <a:lnTo>
                  <a:pt x="523" y="674"/>
                </a:lnTo>
                <a:lnTo>
                  <a:pt x="24" y="674"/>
                </a:lnTo>
                <a:close/>
                <a:moveTo>
                  <a:pt x="419" y="535"/>
                </a:moveTo>
                <a:lnTo>
                  <a:pt x="128" y="535"/>
                </a:lnTo>
                <a:cubicBezTo>
                  <a:pt x="122" y="535"/>
                  <a:pt x="117" y="540"/>
                  <a:pt x="117" y="546"/>
                </a:cubicBezTo>
                <a:cubicBezTo>
                  <a:pt x="117" y="553"/>
                  <a:pt x="122" y="558"/>
                  <a:pt x="128" y="558"/>
                </a:cubicBezTo>
                <a:lnTo>
                  <a:pt x="419" y="558"/>
                </a:lnTo>
                <a:cubicBezTo>
                  <a:pt x="425" y="558"/>
                  <a:pt x="430" y="553"/>
                  <a:pt x="430" y="546"/>
                </a:cubicBezTo>
                <a:cubicBezTo>
                  <a:pt x="430" y="540"/>
                  <a:pt x="425" y="535"/>
                  <a:pt x="419" y="535"/>
                </a:cubicBezTo>
                <a:close/>
                <a:moveTo>
                  <a:pt x="419" y="442"/>
                </a:moveTo>
                <a:lnTo>
                  <a:pt x="128" y="442"/>
                </a:lnTo>
                <a:cubicBezTo>
                  <a:pt x="122" y="442"/>
                  <a:pt x="117" y="447"/>
                  <a:pt x="117" y="453"/>
                </a:cubicBezTo>
                <a:cubicBezTo>
                  <a:pt x="117" y="460"/>
                  <a:pt x="122" y="465"/>
                  <a:pt x="128" y="465"/>
                </a:cubicBezTo>
                <a:lnTo>
                  <a:pt x="419" y="465"/>
                </a:lnTo>
                <a:cubicBezTo>
                  <a:pt x="425" y="465"/>
                  <a:pt x="430" y="460"/>
                  <a:pt x="430" y="453"/>
                </a:cubicBezTo>
                <a:cubicBezTo>
                  <a:pt x="430" y="447"/>
                  <a:pt x="425" y="442"/>
                  <a:pt x="419" y="442"/>
                </a:cubicBezTo>
                <a:close/>
                <a:moveTo>
                  <a:pt x="419" y="349"/>
                </a:moveTo>
                <a:lnTo>
                  <a:pt x="128" y="349"/>
                </a:lnTo>
                <a:cubicBezTo>
                  <a:pt x="122" y="349"/>
                  <a:pt x="117" y="354"/>
                  <a:pt x="117" y="360"/>
                </a:cubicBezTo>
                <a:cubicBezTo>
                  <a:pt x="117" y="367"/>
                  <a:pt x="122" y="372"/>
                  <a:pt x="128" y="372"/>
                </a:cubicBezTo>
                <a:lnTo>
                  <a:pt x="419" y="372"/>
                </a:lnTo>
                <a:cubicBezTo>
                  <a:pt x="425" y="372"/>
                  <a:pt x="430" y="367"/>
                  <a:pt x="430" y="360"/>
                </a:cubicBezTo>
                <a:cubicBezTo>
                  <a:pt x="430" y="354"/>
                  <a:pt x="425" y="349"/>
                  <a:pt x="419" y="349"/>
                </a:cubicBezTo>
                <a:close/>
                <a:moveTo>
                  <a:pt x="128" y="186"/>
                </a:moveTo>
                <a:lnTo>
                  <a:pt x="244" y="186"/>
                </a:lnTo>
                <a:cubicBezTo>
                  <a:pt x="251" y="186"/>
                  <a:pt x="256" y="181"/>
                  <a:pt x="256" y="175"/>
                </a:cubicBezTo>
                <a:cubicBezTo>
                  <a:pt x="256" y="168"/>
                  <a:pt x="251" y="163"/>
                  <a:pt x="244" y="163"/>
                </a:cubicBezTo>
                <a:lnTo>
                  <a:pt x="128" y="163"/>
                </a:lnTo>
                <a:cubicBezTo>
                  <a:pt x="122" y="163"/>
                  <a:pt x="117" y="168"/>
                  <a:pt x="117" y="175"/>
                </a:cubicBezTo>
                <a:cubicBezTo>
                  <a:pt x="116" y="181"/>
                  <a:pt x="122" y="186"/>
                  <a:pt x="128" y="1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5C865741-DFD2-42C2-978E-4B70B3DDAC11}"/>
              </a:ext>
            </a:extLst>
          </p:cNvPr>
          <p:cNvSpPr>
            <a:spLocks noEditPoints="1"/>
          </p:cNvSpPr>
          <p:nvPr/>
        </p:nvSpPr>
        <p:spPr bwMode="auto">
          <a:xfrm>
            <a:off x="4603726" y="1857338"/>
            <a:ext cx="681636" cy="657767"/>
          </a:xfrm>
          <a:custGeom>
            <a:avLst/>
            <a:gdLst>
              <a:gd name="T0" fmla="*/ 698 w 723"/>
              <a:gd name="T1" fmla="*/ 137 h 697"/>
              <a:gd name="T2" fmla="*/ 560 w 723"/>
              <a:gd name="T3" fmla="*/ 0 h 697"/>
              <a:gd name="T4" fmla="*/ 387 w 723"/>
              <a:gd name="T5" fmla="*/ 0 h 697"/>
              <a:gd name="T6" fmla="*/ 319 w 723"/>
              <a:gd name="T7" fmla="*/ 68 h 697"/>
              <a:gd name="T8" fmla="*/ 11 w 723"/>
              <a:gd name="T9" fmla="*/ 150 h 697"/>
              <a:gd name="T10" fmla="*/ 8 w 723"/>
              <a:gd name="T11" fmla="*/ 168 h 697"/>
              <a:gd name="T12" fmla="*/ 18 w 723"/>
              <a:gd name="T13" fmla="*/ 173 h 697"/>
              <a:gd name="T14" fmla="*/ 25 w 723"/>
              <a:gd name="T15" fmla="*/ 170 h 697"/>
              <a:gd name="T16" fmla="*/ 295 w 723"/>
              <a:gd name="T17" fmla="*/ 91 h 697"/>
              <a:gd name="T18" fmla="*/ 74 w 723"/>
              <a:gd name="T19" fmla="*/ 311 h 697"/>
              <a:gd name="T20" fmla="*/ 75 w 723"/>
              <a:gd name="T21" fmla="*/ 311 h 697"/>
              <a:gd name="T22" fmla="*/ 0 w 723"/>
              <a:gd name="T23" fmla="*/ 385 h 697"/>
              <a:gd name="T24" fmla="*/ 311 w 723"/>
              <a:gd name="T25" fmla="*/ 697 h 697"/>
              <a:gd name="T26" fmla="*/ 435 w 723"/>
              <a:gd name="T27" fmla="*/ 573 h 697"/>
              <a:gd name="T28" fmla="*/ 520 w 723"/>
              <a:gd name="T29" fmla="*/ 593 h 697"/>
              <a:gd name="T30" fmla="*/ 632 w 723"/>
              <a:gd name="T31" fmla="*/ 552 h 697"/>
              <a:gd name="T32" fmla="*/ 675 w 723"/>
              <a:gd name="T33" fmla="*/ 334 h 697"/>
              <a:gd name="T34" fmla="*/ 698 w 723"/>
              <a:gd name="T35" fmla="*/ 312 h 697"/>
              <a:gd name="T36" fmla="*/ 698 w 723"/>
              <a:gd name="T37" fmla="*/ 137 h 697"/>
              <a:gd name="T38" fmla="*/ 550 w 723"/>
              <a:gd name="T39" fmla="*/ 24 h 697"/>
              <a:gd name="T40" fmla="*/ 673 w 723"/>
              <a:gd name="T41" fmla="*/ 147 h 697"/>
              <a:gd name="T42" fmla="*/ 673 w 723"/>
              <a:gd name="T43" fmla="*/ 301 h 697"/>
              <a:gd name="T44" fmla="*/ 431 w 723"/>
              <a:gd name="T45" fmla="*/ 542 h 697"/>
              <a:gd name="T46" fmla="*/ 388 w 723"/>
              <a:gd name="T47" fmla="*/ 349 h 697"/>
              <a:gd name="T48" fmla="*/ 379 w 723"/>
              <a:gd name="T49" fmla="*/ 334 h 697"/>
              <a:gd name="T50" fmla="*/ 364 w 723"/>
              <a:gd name="T51" fmla="*/ 342 h 697"/>
              <a:gd name="T52" fmla="*/ 414 w 723"/>
              <a:gd name="T53" fmla="*/ 559 h 697"/>
              <a:gd name="T54" fmla="*/ 385 w 723"/>
              <a:gd name="T55" fmla="*/ 588 h 697"/>
              <a:gd name="T56" fmla="*/ 110 w 723"/>
              <a:gd name="T57" fmla="*/ 311 h 697"/>
              <a:gd name="T58" fmla="*/ 328 w 723"/>
              <a:gd name="T59" fmla="*/ 93 h 697"/>
              <a:gd name="T60" fmla="*/ 489 w 723"/>
              <a:gd name="T61" fmla="*/ 151 h 697"/>
              <a:gd name="T62" fmla="*/ 488 w 723"/>
              <a:gd name="T63" fmla="*/ 159 h 697"/>
              <a:gd name="T64" fmla="*/ 537 w 723"/>
              <a:gd name="T65" fmla="*/ 208 h 697"/>
              <a:gd name="T66" fmla="*/ 586 w 723"/>
              <a:gd name="T67" fmla="*/ 159 h 697"/>
              <a:gd name="T68" fmla="*/ 537 w 723"/>
              <a:gd name="T69" fmla="*/ 111 h 697"/>
              <a:gd name="T70" fmla="*/ 500 w 723"/>
              <a:gd name="T71" fmla="*/ 129 h 697"/>
              <a:gd name="T72" fmla="*/ 350 w 723"/>
              <a:gd name="T73" fmla="*/ 71 h 697"/>
              <a:gd name="T74" fmla="*/ 397 w 723"/>
              <a:gd name="T75" fmla="*/ 24 h 697"/>
              <a:gd name="T76" fmla="*/ 550 w 723"/>
              <a:gd name="T77" fmla="*/ 24 h 697"/>
              <a:gd name="T78" fmla="*/ 517 w 723"/>
              <a:gd name="T79" fmla="*/ 170 h 697"/>
              <a:gd name="T80" fmla="*/ 534 w 723"/>
              <a:gd name="T81" fmla="*/ 168 h 697"/>
              <a:gd name="T82" fmla="*/ 532 w 723"/>
              <a:gd name="T83" fmla="*/ 150 h 697"/>
              <a:gd name="T84" fmla="*/ 521 w 723"/>
              <a:gd name="T85" fmla="*/ 142 h 697"/>
              <a:gd name="T86" fmla="*/ 537 w 723"/>
              <a:gd name="T87" fmla="*/ 136 h 697"/>
              <a:gd name="T88" fmla="*/ 561 w 723"/>
              <a:gd name="T89" fmla="*/ 159 h 697"/>
              <a:gd name="T90" fmla="*/ 537 w 723"/>
              <a:gd name="T91" fmla="*/ 183 h 697"/>
              <a:gd name="T92" fmla="*/ 515 w 723"/>
              <a:gd name="T93" fmla="*/ 169 h 697"/>
              <a:gd name="T94" fmla="*/ 517 w 723"/>
              <a:gd name="T95" fmla="*/ 170 h 697"/>
              <a:gd name="T96" fmla="*/ 35 w 723"/>
              <a:gd name="T97" fmla="*/ 385 h 697"/>
              <a:gd name="T98" fmla="*/ 92 w 723"/>
              <a:gd name="T99" fmla="*/ 329 h 697"/>
              <a:gd name="T100" fmla="*/ 368 w 723"/>
              <a:gd name="T101" fmla="*/ 605 h 697"/>
              <a:gd name="T102" fmla="*/ 311 w 723"/>
              <a:gd name="T103" fmla="*/ 662 h 697"/>
              <a:gd name="T104" fmla="*/ 35 w 723"/>
              <a:gd name="T105" fmla="*/ 385 h 697"/>
              <a:gd name="T106" fmla="*/ 615 w 723"/>
              <a:gd name="T107" fmla="*/ 535 h 697"/>
              <a:gd name="T108" fmla="*/ 454 w 723"/>
              <a:gd name="T109" fmla="*/ 555 h 697"/>
              <a:gd name="T110" fmla="*/ 656 w 723"/>
              <a:gd name="T111" fmla="*/ 353 h 697"/>
              <a:gd name="T112" fmla="*/ 615 w 723"/>
              <a:gd name="T113" fmla="*/ 535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3" h="697">
                <a:moveTo>
                  <a:pt x="698" y="137"/>
                </a:moveTo>
                <a:lnTo>
                  <a:pt x="560" y="0"/>
                </a:lnTo>
                <a:lnTo>
                  <a:pt x="387" y="0"/>
                </a:lnTo>
                <a:lnTo>
                  <a:pt x="319" y="68"/>
                </a:lnTo>
                <a:cubicBezTo>
                  <a:pt x="149" y="53"/>
                  <a:pt x="13" y="149"/>
                  <a:pt x="11" y="150"/>
                </a:cubicBezTo>
                <a:cubicBezTo>
                  <a:pt x="5" y="154"/>
                  <a:pt x="4" y="162"/>
                  <a:pt x="8" y="168"/>
                </a:cubicBezTo>
                <a:cubicBezTo>
                  <a:pt x="10" y="171"/>
                  <a:pt x="14" y="173"/>
                  <a:pt x="18" y="173"/>
                </a:cubicBezTo>
                <a:lnTo>
                  <a:pt x="25" y="170"/>
                </a:lnTo>
                <a:cubicBezTo>
                  <a:pt x="27" y="169"/>
                  <a:pt x="145" y="87"/>
                  <a:pt x="295" y="91"/>
                </a:cubicBezTo>
                <a:lnTo>
                  <a:pt x="74" y="311"/>
                </a:lnTo>
                <a:lnTo>
                  <a:pt x="75" y="311"/>
                </a:lnTo>
                <a:lnTo>
                  <a:pt x="0" y="385"/>
                </a:lnTo>
                <a:lnTo>
                  <a:pt x="311" y="697"/>
                </a:lnTo>
                <a:lnTo>
                  <a:pt x="435" y="573"/>
                </a:lnTo>
                <a:cubicBezTo>
                  <a:pt x="461" y="587"/>
                  <a:pt x="490" y="593"/>
                  <a:pt x="520" y="593"/>
                </a:cubicBezTo>
                <a:cubicBezTo>
                  <a:pt x="563" y="593"/>
                  <a:pt x="606" y="579"/>
                  <a:pt x="632" y="552"/>
                </a:cubicBezTo>
                <a:cubicBezTo>
                  <a:pt x="723" y="461"/>
                  <a:pt x="687" y="361"/>
                  <a:pt x="675" y="334"/>
                </a:cubicBezTo>
                <a:lnTo>
                  <a:pt x="698" y="312"/>
                </a:lnTo>
                <a:lnTo>
                  <a:pt x="698" y="137"/>
                </a:lnTo>
                <a:close/>
                <a:moveTo>
                  <a:pt x="550" y="24"/>
                </a:moveTo>
                <a:lnTo>
                  <a:pt x="673" y="147"/>
                </a:lnTo>
                <a:lnTo>
                  <a:pt x="673" y="301"/>
                </a:lnTo>
                <a:lnTo>
                  <a:pt x="431" y="542"/>
                </a:lnTo>
                <a:cubicBezTo>
                  <a:pt x="381" y="506"/>
                  <a:pt x="366" y="438"/>
                  <a:pt x="388" y="349"/>
                </a:cubicBezTo>
                <a:cubicBezTo>
                  <a:pt x="390" y="342"/>
                  <a:pt x="386" y="335"/>
                  <a:pt x="379" y="334"/>
                </a:cubicBezTo>
                <a:cubicBezTo>
                  <a:pt x="373" y="332"/>
                  <a:pt x="366" y="336"/>
                  <a:pt x="364" y="342"/>
                </a:cubicBezTo>
                <a:cubicBezTo>
                  <a:pt x="332" y="468"/>
                  <a:pt x="375" y="530"/>
                  <a:pt x="414" y="559"/>
                </a:cubicBezTo>
                <a:lnTo>
                  <a:pt x="385" y="588"/>
                </a:lnTo>
                <a:lnTo>
                  <a:pt x="110" y="311"/>
                </a:lnTo>
                <a:lnTo>
                  <a:pt x="328" y="93"/>
                </a:lnTo>
                <a:cubicBezTo>
                  <a:pt x="380" y="99"/>
                  <a:pt x="435" y="116"/>
                  <a:pt x="489" y="151"/>
                </a:cubicBezTo>
                <a:lnTo>
                  <a:pt x="488" y="159"/>
                </a:lnTo>
                <a:cubicBezTo>
                  <a:pt x="488" y="186"/>
                  <a:pt x="510" y="208"/>
                  <a:pt x="537" y="208"/>
                </a:cubicBezTo>
                <a:cubicBezTo>
                  <a:pt x="564" y="208"/>
                  <a:pt x="586" y="186"/>
                  <a:pt x="586" y="159"/>
                </a:cubicBezTo>
                <a:cubicBezTo>
                  <a:pt x="586" y="133"/>
                  <a:pt x="564" y="111"/>
                  <a:pt x="537" y="111"/>
                </a:cubicBezTo>
                <a:cubicBezTo>
                  <a:pt x="522" y="111"/>
                  <a:pt x="509" y="118"/>
                  <a:pt x="500" y="129"/>
                </a:cubicBezTo>
                <a:cubicBezTo>
                  <a:pt x="449" y="97"/>
                  <a:pt x="399" y="79"/>
                  <a:pt x="350" y="71"/>
                </a:cubicBezTo>
                <a:lnTo>
                  <a:pt x="397" y="24"/>
                </a:lnTo>
                <a:lnTo>
                  <a:pt x="550" y="24"/>
                </a:lnTo>
                <a:close/>
                <a:moveTo>
                  <a:pt x="517" y="170"/>
                </a:moveTo>
                <a:cubicBezTo>
                  <a:pt x="523" y="174"/>
                  <a:pt x="530" y="173"/>
                  <a:pt x="534" y="168"/>
                </a:cubicBezTo>
                <a:cubicBezTo>
                  <a:pt x="539" y="162"/>
                  <a:pt x="538" y="155"/>
                  <a:pt x="532" y="150"/>
                </a:cubicBezTo>
                <a:cubicBezTo>
                  <a:pt x="528" y="147"/>
                  <a:pt x="524" y="145"/>
                  <a:pt x="521" y="142"/>
                </a:cubicBezTo>
                <a:cubicBezTo>
                  <a:pt x="525" y="138"/>
                  <a:pt x="531" y="136"/>
                  <a:pt x="537" y="136"/>
                </a:cubicBezTo>
                <a:cubicBezTo>
                  <a:pt x="550" y="136"/>
                  <a:pt x="561" y="146"/>
                  <a:pt x="561" y="159"/>
                </a:cubicBezTo>
                <a:cubicBezTo>
                  <a:pt x="561" y="173"/>
                  <a:pt x="550" y="183"/>
                  <a:pt x="537" y="183"/>
                </a:cubicBezTo>
                <a:cubicBezTo>
                  <a:pt x="527" y="183"/>
                  <a:pt x="519" y="177"/>
                  <a:pt x="515" y="169"/>
                </a:cubicBezTo>
                <a:lnTo>
                  <a:pt x="517" y="170"/>
                </a:lnTo>
                <a:moveTo>
                  <a:pt x="35" y="385"/>
                </a:moveTo>
                <a:lnTo>
                  <a:pt x="92" y="329"/>
                </a:lnTo>
                <a:lnTo>
                  <a:pt x="368" y="605"/>
                </a:lnTo>
                <a:lnTo>
                  <a:pt x="311" y="662"/>
                </a:lnTo>
                <a:lnTo>
                  <a:pt x="35" y="385"/>
                </a:lnTo>
                <a:close/>
                <a:moveTo>
                  <a:pt x="615" y="535"/>
                </a:moveTo>
                <a:cubicBezTo>
                  <a:pt x="583" y="566"/>
                  <a:pt x="511" y="581"/>
                  <a:pt x="454" y="555"/>
                </a:cubicBezTo>
                <a:lnTo>
                  <a:pt x="656" y="353"/>
                </a:lnTo>
                <a:cubicBezTo>
                  <a:pt x="668" y="383"/>
                  <a:pt x="688" y="461"/>
                  <a:pt x="615" y="5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670B64A-A6D2-4F02-8EB2-63C6404C0302}"/>
              </a:ext>
            </a:extLst>
          </p:cNvPr>
          <p:cNvGrpSpPr/>
          <p:nvPr/>
        </p:nvGrpSpPr>
        <p:grpSpPr>
          <a:xfrm>
            <a:off x="4595210" y="5428953"/>
            <a:ext cx="657767" cy="657767"/>
            <a:chOff x="4548421" y="5077089"/>
            <a:chExt cx="657767" cy="657767"/>
          </a:xfrm>
          <a:solidFill>
            <a:schemeClr val="accent3"/>
          </a:solidFill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5864BF5-C0A6-4A99-B0D5-9DB7724B10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8421" y="5077089"/>
              <a:ext cx="657767" cy="657767"/>
            </a:xfrm>
            <a:custGeom>
              <a:avLst/>
              <a:gdLst>
                <a:gd name="T0" fmla="*/ 224 w 699"/>
                <a:gd name="T1" fmla="*/ 698 h 698"/>
                <a:gd name="T2" fmla="*/ 217 w 699"/>
                <a:gd name="T3" fmla="*/ 695 h 698"/>
                <a:gd name="T4" fmla="*/ 4 w 699"/>
                <a:gd name="T5" fmla="*/ 482 h 698"/>
                <a:gd name="T6" fmla="*/ 4 w 699"/>
                <a:gd name="T7" fmla="*/ 467 h 698"/>
                <a:gd name="T8" fmla="*/ 467 w 699"/>
                <a:gd name="T9" fmla="*/ 4 h 698"/>
                <a:gd name="T10" fmla="*/ 482 w 699"/>
                <a:gd name="T11" fmla="*/ 4 h 698"/>
                <a:gd name="T12" fmla="*/ 695 w 699"/>
                <a:gd name="T13" fmla="*/ 217 h 698"/>
                <a:gd name="T14" fmla="*/ 695 w 699"/>
                <a:gd name="T15" fmla="*/ 232 h 698"/>
                <a:gd name="T16" fmla="*/ 232 w 699"/>
                <a:gd name="T17" fmla="*/ 695 h 698"/>
                <a:gd name="T18" fmla="*/ 224 w 699"/>
                <a:gd name="T19" fmla="*/ 698 h 698"/>
                <a:gd name="T20" fmla="*/ 26 w 699"/>
                <a:gd name="T21" fmla="*/ 474 h 698"/>
                <a:gd name="T22" fmla="*/ 224 w 699"/>
                <a:gd name="T23" fmla="*/ 672 h 698"/>
                <a:gd name="T24" fmla="*/ 672 w 699"/>
                <a:gd name="T25" fmla="*/ 224 h 698"/>
                <a:gd name="T26" fmla="*/ 474 w 699"/>
                <a:gd name="T27" fmla="*/ 26 h 698"/>
                <a:gd name="T28" fmla="*/ 26 w 699"/>
                <a:gd name="T29" fmla="*/ 47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9" h="698">
                  <a:moveTo>
                    <a:pt x="224" y="698"/>
                  </a:moveTo>
                  <a:lnTo>
                    <a:pt x="217" y="695"/>
                  </a:lnTo>
                  <a:lnTo>
                    <a:pt x="4" y="482"/>
                  </a:lnTo>
                  <a:cubicBezTo>
                    <a:pt x="0" y="478"/>
                    <a:pt x="0" y="471"/>
                    <a:pt x="4" y="467"/>
                  </a:cubicBezTo>
                  <a:lnTo>
                    <a:pt x="467" y="4"/>
                  </a:lnTo>
                  <a:cubicBezTo>
                    <a:pt x="471" y="0"/>
                    <a:pt x="478" y="0"/>
                    <a:pt x="482" y="4"/>
                  </a:cubicBezTo>
                  <a:lnTo>
                    <a:pt x="695" y="217"/>
                  </a:lnTo>
                  <a:cubicBezTo>
                    <a:pt x="699" y="221"/>
                    <a:pt x="699" y="228"/>
                    <a:pt x="695" y="232"/>
                  </a:cubicBezTo>
                  <a:lnTo>
                    <a:pt x="232" y="695"/>
                  </a:lnTo>
                  <a:lnTo>
                    <a:pt x="224" y="698"/>
                  </a:lnTo>
                  <a:moveTo>
                    <a:pt x="26" y="474"/>
                  </a:moveTo>
                  <a:lnTo>
                    <a:pt x="224" y="672"/>
                  </a:lnTo>
                  <a:lnTo>
                    <a:pt x="672" y="224"/>
                  </a:lnTo>
                  <a:lnTo>
                    <a:pt x="474" y="26"/>
                  </a:lnTo>
                  <a:lnTo>
                    <a:pt x="26" y="4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41CAD57-6029-431A-846E-56BD2AC7B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131" y="5151353"/>
              <a:ext cx="71611" cy="71611"/>
            </a:xfrm>
            <a:custGeom>
              <a:avLst/>
              <a:gdLst>
                <a:gd name="T0" fmla="*/ 64 w 75"/>
                <a:gd name="T1" fmla="*/ 74 h 74"/>
                <a:gd name="T2" fmla="*/ 56 w 75"/>
                <a:gd name="T3" fmla="*/ 71 h 74"/>
                <a:gd name="T4" fmla="*/ 4 w 75"/>
                <a:gd name="T5" fmla="*/ 19 h 74"/>
                <a:gd name="T6" fmla="*/ 4 w 75"/>
                <a:gd name="T7" fmla="*/ 4 h 74"/>
                <a:gd name="T8" fmla="*/ 19 w 75"/>
                <a:gd name="T9" fmla="*/ 4 h 74"/>
                <a:gd name="T10" fmla="*/ 71 w 75"/>
                <a:gd name="T11" fmla="*/ 56 h 74"/>
                <a:gd name="T12" fmla="*/ 71 w 75"/>
                <a:gd name="T13" fmla="*/ 71 h 74"/>
                <a:gd name="T14" fmla="*/ 64 w 75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4">
                  <a:moveTo>
                    <a:pt x="64" y="74"/>
                  </a:moveTo>
                  <a:lnTo>
                    <a:pt x="56" y="71"/>
                  </a:lnTo>
                  <a:lnTo>
                    <a:pt x="4" y="19"/>
                  </a:ln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lnTo>
                    <a:pt x="71" y="56"/>
                  </a:lnTo>
                  <a:cubicBezTo>
                    <a:pt x="75" y="60"/>
                    <a:pt x="75" y="67"/>
                    <a:pt x="71" y="71"/>
                  </a:cubicBezTo>
                  <a:lnTo>
                    <a:pt x="64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CAA1B80-DDD2-4388-B519-DC08B70CA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521" y="5222966"/>
              <a:ext cx="103438" cy="100787"/>
            </a:xfrm>
            <a:custGeom>
              <a:avLst/>
              <a:gdLst>
                <a:gd name="T0" fmla="*/ 97 w 108"/>
                <a:gd name="T1" fmla="*/ 107 h 107"/>
                <a:gd name="T2" fmla="*/ 89 w 108"/>
                <a:gd name="T3" fmla="*/ 104 h 107"/>
                <a:gd name="T4" fmla="*/ 4 w 108"/>
                <a:gd name="T5" fmla="*/ 19 h 107"/>
                <a:gd name="T6" fmla="*/ 4 w 108"/>
                <a:gd name="T7" fmla="*/ 4 h 107"/>
                <a:gd name="T8" fmla="*/ 19 w 108"/>
                <a:gd name="T9" fmla="*/ 4 h 107"/>
                <a:gd name="T10" fmla="*/ 104 w 108"/>
                <a:gd name="T11" fmla="*/ 90 h 107"/>
                <a:gd name="T12" fmla="*/ 104 w 108"/>
                <a:gd name="T13" fmla="*/ 104 h 107"/>
                <a:gd name="T14" fmla="*/ 97 w 108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07">
                  <a:moveTo>
                    <a:pt x="97" y="107"/>
                  </a:moveTo>
                  <a:lnTo>
                    <a:pt x="89" y="104"/>
                  </a:lnTo>
                  <a:lnTo>
                    <a:pt x="4" y="19"/>
                  </a:ln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4"/>
                  </a:cubicBezTo>
                  <a:lnTo>
                    <a:pt x="104" y="90"/>
                  </a:lnTo>
                  <a:cubicBezTo>
                    <a:pt x="108" y="94"/>
                    <a:pt x="108" y="100"/>
                    <a:pt x="104" y="104"/>
                  </a:cubicBezTo>
                  <a:lnTo>
                    <a:pt x="97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86CD3BE-CF2D-4D04-A0D1-43A6B218F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908" y="5294577"/>
              <a:ext cx="71611" cy="71611"/>
            </a:xfrm>
            <a:custGeom>
              <a:avLst/>
              <a:gdLst>
                <a:gd name="T0" fmla="*/ 64 w 76"/>
                <a:gd name="T1" fmla="*/ 74 h 74"/>
                <a:gd name="T2" fmla="*/ 56 w 76"/>
                <a:gd name="T3" fmla="*/ 71 h 74"/>
                <a:gd name="T4" fmla="*/ 4 w 76"/>
                <a:gd name="T5" fmla="*/ 19 h 74"/>
                <a:gd name="T6" fmla="*/ 4 w 76"/>
                <a:gd name="T7" fmla="*/ 4 h 74"/>
                <a:gd name="T8" fmla="*/ 19 w 76"/>
                <a:gd name="T9" fmla="*/ 4 h 74"/>
                <a:gd name="T10" fmla="*/ 71 w 76"/>
                <a:gd name="T11" fmla="*/ 56 h 74"/>
                <a:gd name="T12" fmla="*/ 71 w 76"/>
                <a:gd name="T13" fmla="*/ 71 h 74"/>
                <a:gd name="T14" fmla="*/ 64 w 76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4">
                  <a:moveTo>
                    <a:pt x="64" y="74"/>
                  </a:moveTo>
                  <a:lnTo>
                    <a:pt x="56" y="71"/>
                  </a:lnTo>
                  <a:lnTo>
                    <a:pt x="4" y="19"/>
                  </a:lnTo>
                  <a:cubicBezTo>
                    <a:pt x="0" y="15"/>
                    <a:pt x="0" y="8"/>
                    <a:pt x="4" y="4"/>
                  </a:cubicBezTo>
                  <a:cubicBezTo>
                    <a:pt x="9" y="0"/>
                    <a:pt x="15" y="0"/>
                    <a:pt x="19" y="4"/>
                  </a:cubicBezTo>
                  <a:lnTo>
                    <a:pt x="71" y="56"/>
                  </a:lnTo>
                  <a:cubicBezTo>
                    <a:pt x="76" y="61"/>
                    <a:pt x="76" y="67"/>
                    <a:pt x="71" y="71"/>
                  </a:cubicBezTo>
                  <a:lnTo>
                    <a:pt x="64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AD460BF-EC17-411E-B4B3-C627F03A8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97" y="5366189"/>
              <a:ext cx="103438" cy="103438"/>
            </a:xfrm>
            <a:custGeom>
              <a:avLst/>
              <a:gdLst>
                <a:gd name="T0" fmla="*/ 97 w 109"/>
                <a:gd name="T1" fmla="*/ 108 h 108"/>
                <a:gd name="T2" fmla="*/ 90 w 109"/>
                <a:gd name="T3" fmla="*/ 105 h 108"/>
                <a:gd name="T4" fmla="*/ 4 w 109"/>
                <a:gd name="T5" fmla="*/ 20 h 108"/>
                <a:gd name="T6" fmla="*/ 4 w 109"/>
                <a:gd name="T7" fmla="*/ 5 h 108"/>
                <a:gd name="T8" fmla="*/ 19 w 109"/>
                <a:gd name="T9" fmla="*/ 5 h 108"/>
                <a:gd name="T10" fmla="*/ 105 w 109"/>
                <a:gd name="T11" fmla="*/ 90 h 108"/>
                <a:gd name="T12" fmla="*/ 105 w 109"/>
                <a:gd name="T13" fmla="*/ 105 h 108"/>
                <a:gd name="T14" fmla="*/ 97 w 109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08">
                  <a:moveTo>
                    <a:pt x="97" y="108"/>
                  </a:moveTo>
                  <a:lnTo>
                    <a:pt x="90" y="105"/>
                  </a:lnTo>
                  <a:lnTo>
                    <a:pt x="4" y="20"/>
                  </a:lnTo>
                  <a:cubicBezTo>
                    <a:pt x="0" y="15"/>
                    <a:pt x="0" y="9"/>
                    <a:pt x="4" y="5"/>
                  </a:cubicBezTo>
                  <a:cubicBezTo>
                    <a:pt x="8" y="0"/>
                    <a:pt x="15" y="0"/>
                    <a:pt x="19" y="5"/>
                  </a:cubicBezTo>
                  <a:lnTo>
                    <a:pt x="105" y="90"/>
                  </a:lnTo>
                  <a:cubicBezTo>
                    <a:pt x="109" y="94"/>
                    <a:pt x="109" y="101"/>
                    <a:pt x="105" y="105"/>
                  </a:cubicBezTo>
                  <a:lnTo>
                    <a:pt x="97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886F7FFD-B8FE-408F-927D-C686EF8D9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685" y="5440453"/>
              <a:ext cx="71611" cy="68959"/>
            </a:xfrm>
            <a:custGeom>
              <a:avLst/>
              <a:gdLst>
                <a:gd name="T0" fmla="*/ 63 w 75"/>
                <a:gd name="T1" fmla="*/ 74 h 74"/>
                <a:gd name="T2" fmla="*/ 56 w 75"/>
                <a:gd name="T3" fmla="*/ 71 h 74"/>
                <a:gd name="T4" fmla="*/ 4 w 75"/>
                <a:gd name="T5" fmla="*/ 19 h 74"/>
                <a:gd name="T6" fmla="*/ 4 w 75"/>
                <a:gd name="T7" fmla="*/ 4 h 74"/>
                <a:gd name="T8" fmla="*/ 19 w 75"/>
                <a:gd name="T9" fmla="*/ 4 h 74"/>
                <a:gd name="T10" fmla="*/ 71 w 75"/>
                <a:gd name="T11" fmla="*/ 56 h 74"/>
                <a:gd name="T12" fmla="*/ 71 w 75"/>
                <a:gd name="T13" fmla="*/ 71 h 74"/>
                <a:gd name="T14" fmla="*/ 63 w 75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4">
                  <a:moveTo>
                    <a:pt x="63" y="74"/>
                  </a:moveTo>
                  <a:lnTo>
                    <a:pt x="56" y="71"/>
                  </a:lnTo>
                  <a:lnTo>
                    <a:pt x="4" y="19"/>
                  </a:ln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lnTo>
                    <a:pt x="71" y="56"/>
                  </a:lnTo>
                  <a:cubicBezTo>
                    <a:pt x="75" y="60"/>
                    <a:pt x="75" y="67"/>
                    <a:pt x="71" y="71"/>
                  </a:cubicBezTo>
                  <a:lnTo>
                    <a:pt x="63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F8F6C61-8A54-4588-8DD1-17E134F51A5F}"/>
              </a:ext>
            </a:extLst>
          </p:cNvPr>
          <p:cNvGrpSpPr/>
          <p:nvPr/>
        </p:nvGrpSpPr>
        <p:grpSpPr>
          <a:xfrm>
            <a:off x="4557134" y="3616158"/>
            <a:ext cx="769217" cy="586216"/>
            <a:chOff x="4521200" y="3665538"/>
            <a:chExt cx="393700" cy="300037"/>
          </a:xfrm>
          <a:solidFill>
            <a:schemeClr val="accent3"/>
          </a:solidFill>
        </p:grpSpPr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982E89AF-471F-498C-A4F9-7F45045C2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1200" y="3705225"/>
              <a:ext cx="354012" cy="260350"/>
            </a:xfrm>
            <a:custGeom>
              <a:avLst/>
              <a:gdLst>
                <a:gd name="T0" fmla="*/ 109 w 629"/>
                <a:gd name="T1" fmla="*/ 370 h 462"/>
                <a:gd name="T2" fmla="*/ 103 w 629"/>
                <a:gd name="T3" fmla="*/ 367 h 462"/>
                <a:gd name="T4" fmla="*/ 103 w 629"/>
                <a:gd name="T5" fmla="*/ 354 h 462"/>
                <a:gd name="T6" fmla="*/ 208 w 629"/>
                <a:gd name="T7" fmla="*/ 255 h 462"/>
                <a:gd name="T8" fmla="*/ 21 w 629"/>
                <a:gd name="T9" fmla="*/ 91 h 462"/>
                <a:gd name="T10" fmla="*/ 19 w 629"/>
                <a:gd name="T11" fmla="*/ 102 h 462"/>
                <a:gd name="T12" fmla="*/ 19 w 629"/>
                <a:gd name="T13" fmla="*/ 416 h 462"/>
                <a:gd name="T14" fmla="*/ 46 w 629"/>
                <a:gd name="T15" fmla="*/ 444 h 462"/>
                <a:gd name="T16" fmla="*/ 526 w 629"/>
                <a:gd name="T17" fmla="*/ 444 h 462"/>
                <a:gd name="T18" fmla="*/ 554 w 629"/>
                <a:gd name="T19" fmla="*/ 416 h 462"/>
                <a:gd name="T20" fmla="*/ 554 w 629"/>
                <a:gd name="T21" fmla="*/ 190 h 462"/>
                <a:gd name="T22" fmla="*/ 563 w 629"/>
                <a:gd name="T23" fmla="*/ 181 h 462"/>
                <a:gd name="T24" fmla="*/ 572 w 629"/>
                <a:gd name="T25" fmla="*/ 190 h 462"/>
                <a:gd name="T26" fmla="*/ 572 w 629"/>
                <a:gd name="T27" fmla="*/ 416 h 462"/>
                <a:gd name="T28" fmla="*/ 526 w 629"/>
                <a:gd name="T29" fmla="*/ 462 h 462"/>
                <a:gd name="T30" fmla="*/ 46 w 629"/>
                <a:gd name="T31" fmla="*/ 462 h 462"/>
                <a:gd name="T32" fmla="*/ 0 w 629"/>
                <a:gd name="T33" fmla="*/ 416 h 462"/>
                <a:gd name="T34" fmla="*/ 0 w 629"/>
                <a:gd name="T35" fmla="*/ 102 h 462"/>
                <a:gd name="T36" fmla="*/ 46 w 629"/>
                <a:gd name="T37" fmla="*/ 56 h 462"/>
                <a:gd name="T38" fmla="*/ 438 w 629"/>
                <a:gd name="T39" fmla="*/ 56 h 462"/>
                <a:gd name="T40" fmla="*/ 447 w 629"/>
                <a:gd name="T41" fmla="*/ 65 h 462"/>
                <a:gd name="T42" fmla="*/ 438 w 629"/>
                <a:gd name="T43" fmla="*/ 74 h 462"/>
                <a:gd name="T44" fmla="*/ 46 w 629"/>
                <a:gd name="T45" fmla="*/ 74 h 462"/>
                <a:gd name="T46" fmla="*/ 33 w 629"/>
                <a:gd name="T47" fmla="*/ 77 h 462"/>
                <a:gd name="T48" fmla="*/ 265 w 629"/>
                <a:gd name="T49" fmla="*/ 279 h 462"/>
                <a:gd name="T50" fmla="*/ 308 w 629"/>
                <a:gd name="T51" fmla="*/ 279 h 462"/>
                <a:gd name="T52" fmla="*/ 466 w 629"/>
                <a:gd name="T53" fmla="*/ 143 h 462"/>
                <a:gd name="T54" fmla="*/ 479 w 629"/>
                <a:gd name="T55" fmla="*/ 144 h 462"/>
                <a:gd name="T56" fmla="*/ 478 w 629"/>
                <a:gd name="T57" fmla="*/ 157 h 462"/>
                <a:gd name="T58" fmla="*/ 365 w 629"/>
                <a:gd name="T59" fmla="*/ 255 h 462"/>
                <a:gd name="T60" fmla="*/ 470 w 629"/>
                <a:gd name="T61" fmla="*/ 354 h 462"/>
                <a:gd name="T62" fmla="*/ 470 w 629"/>
                <a:gd name="T63" fmla="*/ 367 h 462"/>
                <a:gd name="T64" fmla="*/ 463 w 629"/>
                <a:gd name="T65" fmla="*/ 370 h 462"/>
                <a:gd name="T66" fmla="*/ 457 w 629"/>
                <a:gd name="T67" fmla="*/ 367 h 462"/>
                <a:gd name="T68" fmla="*/ 351 w 629"/>
                <a:gd name="T69" fmla="*/ 268 h 462"/>
                <a:gd name="T70" fmla="*/ 351 w 629"/>
                <a:gd name="T71" fmla="*/ 267 h 462"/>
                <a:gd name="T72" fmla="*/ 320 w 629"/>
                <a:gd name="T73" fmla="*/ 293 h 462"/>
                <a:gd name="T74" fmla="*/ 287 w 629"/>
                <a:gd name="T75" fmla="*/ 305 h 462"/>
                <a:gd name="T76" fmla="*/ 253 w 629"/>
                <a:gd name="T77" fmla="*/ 293 h 462"/>
                <a:gd name="T78" fmla="*/ 222 w 629"/>
                <a:gd name="T79" fmla="*/ 267 h 462"/>
                <a:gd name="T80" fmla="*/ 222 w 629"/>
                <a:gd name="T81" fmla="*/ 268 h 462"/>
                <a:gd name="T82" fmla="*/ 116 w 629"/>
                <a:gd name="T83" fmla="*/ 367 h 462"/>
                <a:gd name="T84" fmla="*/ 109 w 629"/>
                <a:gd name="T85" fmla="*/ 370 h 462"/>
                <a:gd name="T86" fmla="*/ 620 w 629"/>
                <a:gd name="T87" fmla="*/ 74 h 462"/>
                <a:gd name="T88" fmla="*/ 574 w 629"/>
                <a:gd name="T89" fmla="*/ 74 h 462"/>
                <a:gd name="T90" fmla="*/ 574 w 629"/>
                <a:gd name="T91" fmla="*/ 120 h 462"/>
                <a:gd name="T92" fmla="*/ 564 w 629"/>
                <a:gd name="T93" fmla="*/ 130 h 462"/>
                <a:gd name="T94" fmla="*/ 555 w 629"/>
                <a:gd name="T95" fmla="*/ 120 h 462"/>
                <a:gd name="T96" fmla="*/ 555 w 629"/>
                <a:gd name="T97" fmla="*/ 74 h 462"/>
                <a:gd name="T98" fmla="*/ 509 w 629"/>
                <a:gd name="T99" fmla="*/ 74 h 462"/>
                <a:gd name="T100" fmla="*/ 500 w 629"/>
                <a:gd name="T101" fmla="*/ 65 h 462"/>
                <a:gd name="T102" fmla="*/ 509 w 629"/>
                <a:gd name="T103" fmla="*/ 56 h 462"/>
                <a:gd name="T104" fmla="*/ 555 w 629"/>
                <a:gd name="T105" fmla="*/ 56 h 462"/>
                <a:gd name="T106" fmla="*/ 555 w 629"/>
                <a:gd name="T107" fmla="*/ 9 h 462"/>
                <a:gd name="T108" fmla="*/ 564 w 629"/>
                <a:gd name="T109" fmla="*/ 0 h 462"/>
                <a:gd name="T110" fmla="*/ 574 w 629"/>
                <a:gd name="T111" fmla="*/ 9 h 462"/>
                <a:gd name="T112" fmla="*/ 574 w 629"/>
                <a:gd name="T113" fmla="*/ 56 h 462"/>
                <a:gd name="T114" fmla="*/ 620 w 629"/>
                <a:gd name="T115" fmla="*/ 56 h 462"/>
                <a:gd name="T116" fmla="*/ 629 w 629"/>
                <a:gd name="T117" fmla="*/ 65 h 462"/>
                <a:gd name="T118" fmla="*/ 620 w 629"/>
                <a:gd name="T119" fmla="*/ 7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9" h="462">
                  <a:moveTo>
                    <a:pt x="109" y="370"/>
                  </a:moveTo>
                  <a:lnTo>
                    <a:pt x="103" y="367"/>
                  </a:lnTo>
                  <a:cubicBezTo>
                    <a:pt x="99" y="363"/>
                    <a:pt x="99" y="357"/>
                    <a:pt x="103" y="354"/>
                  </a:cubicBezTo>
                  <a:lnTo>
                    <a:pt x="208" y="255"/>
                  </a:lnTo>
                  <a:lnTo>
                    <a:pt x="21" y="91"/>
                  </a:lnTo>
                  <a:cubicBezTo>
                    <a:pt x="20" y="94"/>
                    <a:pt x="19" y="98"/>
                    <a:pt x="19" y="102"/>
                  </a:cubicBezTo>
                  <a:lnTo>
                    <a:pt x="19" y="416"/>
                  </a:lnTo>
                  <a:cubicBezTo>
                    <a:pt x="19" y="431"/>
                    <a:pt x="31" y="444"/>
                    <a:pt x="46" y="444"/>
                  </a:cubicBezTo>
                  <a:lnTo>
                    <a:pt x="526" y="444"/>
                  </a:lnTo>
                  <a:cubicBezTo>
                    <a:pt x="542" y="444"/>
                    <a:pt x="554" y="431"/>
                    <a:pt x="554" y="416"/>
                  </a:cubicBezTo>
                  <a:lnTo>
                    <a:pt x="554" y="190"/>
                  </a:lnTo>
                  <a:cubicBezTo>
                    <a:pt x="554" y="185"/>
                    <a:pt x="558" y="181"/>
                    <a:pt x="563" y="181"/>
                  </a:cubicBezTo>
                  <a:cubicBezTo>
                    <a:pt x="568" y="181"/>
                    <a:pt x="572" y="185"/>
                    <a:pt x="572" y="190"/>
                  </a:cubicBezTo>
                  <a:lnTo>
                    <a:pt x="572" y="416"/>
                  </a:lnTo>
                  <a:cubicBezTo>
                    <a:pt x="572" y="442"/>
                    <a:pt x="552" y="462"/>
                    <a:pt x="526" y="462"/>
                  </a:cubicBezTo>
                  <a:lnTo>
                    <a:pt x="46" y="462"/>
                  </a:lnTo>
                  <a:cubicBezTo>
                    <a:pt x="21" y="462"/>
                    <a:pt x="0" y="442"/>
                    <a:pt x="0" y="416"/>
                  </a:cubicBezTo>
                  <a:lnTo>
                    <a:pt x="0" y="102"/>
                  </a:lnTo>
                  <a:cubicBezTo>
                    <a:pt x="0" y="76"/>
                    <a:pt x="21" y="56"/>
                    <a:pt x="46" y="56"/>
                  </a:cubicBezTo>
                  <a:lnTo>
                    <a:pt x="438" y="56"/>
                  </a:lnTo>
                  <a:cubicBezTo>
                    <a:pt x="443" y="56"/>
                    <a:pt x="447" y="60"/>
                    <a:pt x="447" y="65"/>
                  </a:cubicBezTo>
                  <a:cubicBezTo>
                    <a:pt x="447" y="70"/>
                    <a:pt x="443" y="74"/>
                    <a:pt x="438" y="74"/>
                  </a:cubicBezTo>
                  <a:lnTo>
                    <a:pt x="46" y="74"/>
                  </a:lnTo>
                  <a:cubicBezTo>
                    <a:pt x="42" y="74"/>
                    <a:pt x="37" y="75"/>
                    <a:pt x="33" y="77"/>
                  </a:cubicBezTo>
                  <a:lnTo>
                    <a:pt x="265" y="279"/>
                  </a:lnTo>
                  <a:cubicBezTo>
                    <a:pt x="276" y="290"/>
                    <a:pt x="296" y="290"/>
                    <a:pt x="308" y="279"/>
                  </a:cubicBezTo>
                  <a:lnTo>
                    <a:pt x="466" y="143"/>
                  </a:lnTo>
                  <a:cubicBezTo>
                    <a:pt x="469" y="140"/>
                    <a:pt x="475" y="140"/>
                    <a:pt x="479" y="144"/>
                  </a:cubicBezTo>
                  <a:cubicBezTo>
                    <a:pt x="482" y="148"/>
                    <a:pt x="482" y="154"/>
                    <a:pt x="478" y="157"/>
                  </a:cubicBezTo>
                  <a:lnTo>
                    <a:pt x="365" y="255"/>
                  </a:lnTo>
                  <a:lnTo>
                    <a:pt x="470" y="354"/>
                  </a:lnTo>
                  <a:cubicBezTo>
                    <a:pt x="474" y="357"/>
                    <a:pt x="474" y="363"/>
                    <a:pt x="470" y="367"/>
                  </a:cubicBezTo>
                  <a:lnTo>
                    <a:pt x="463" y="370"/>
                  </a:lnTo>
                  <a:lnTo>
                    <a:pt x="457" y="367"/>
                  </a:lnTo>
                  <a:lnTo>
                    <a:pt x="351" y="268"/>
                  </a:lnTo>
                  <a:lnTo>
                    <a:pt x="351" y="267"/>
                  </a:lnTo>
                  <a:lnTo>
                    <a:pt x="320" y="293"/>
                  </a:lnTo>
                  <a:cubicBezTo>
                    <a:pt x="311" y="301"/>
                    <a:pt x="299" y="305"/>
                    <a:pt x="287" y="305"/>
                  </a:cubicBezTo>
                  <a:cubicBezTo>
                    <a:pt x="274" y="305"/>
                    <a:pt x="262" y="301"/>
                    <a:pt x="253" y="293"/>
                  </a:cubicBezTo>
                  <a:lnTo>
                    <a:pt x="222" y="267"/>
                  </a:lnTo>
                  <a:lnTo>
                    <a:pt x="222" y="268"/>
                  </a:lnTo>
                  <a:lnTo>
                    <a:pt x="116" y="367"/>
                  </a:lnTo>
                  <a:lnTo>
                    <a:pt x="109" y="370"/>
                  </a:lnTo>
                  <a:close/>
                  <a:moveTo>
                    <a:pt x="620" y="74"/>
                  </a:moveTo>
                  <a:lnTo>
                    <a:pt x="574" y="74"/>
                  </a:lnTo>
                  <a:lnTo>
                    <a:pt x="574" y="120"/>
                  </a:lnTo>
                  <a:cubicBezTo>
                    <a:pt x="574" y="125"/>
                    <a:pt x="569" y="130"/>
                    <a:pt x="564" y="130"/>
                  </a:cubicBezTo>
                  <a:cubicBezTo>
                    <a:pt x="559" y="130"/>
                    <a:pt x="555" y="125"/>
                    <a:pt x="555" y="120"/>
                  </a:cubicBezTo>
                  <a:lnTo>
                    <a:pt x="555" y="74"/>
                  </a:lnTo>
                  <a:lnTo>
                    <a:pt x="509" y="74"/>
                  </a:lnTo>
                  <a:cubicBezTo>
                    <a:pt x="504" y="74"/>
                    <a:pt x="500" y="70"/>
                    <a:pt x="500" y="65"/>
                  </a:cubicBezTo>
                  <a:cubicBezTo>
                    <a:pt x="500" y="60"/>
                    <a:pt x="504" y="56"/>
                    <a:pt x="509" y="56"/>
                  </a:cubicBezTo>
                  <a:lnTo>
                    <a:pt x="555" y="56"/>
                  </a:lnTo>
                  <a:lnTo>
                    <a:pt x="555" y="9"/>
                  </a:lnTo>
                  <a:cubicBezTo>
                    <a:pt x="555" y="4"/>
                    <a:pt x="559" y="0"/>
                    <a:pt x="564" y="0"/>
                  </a:cubicBezTo>
                  <a:cubicBezTo>
                    <a:pt x="569" y="0"/>
                    <a:pt x="574" y="4"/>
                    <a:pt x="574" y="9"/>
                  </a:cubicBezTo>
                  <a:lnTo>
                    <a:pt x="574" y="56"/>
                  </a:lnTo>
                  <a:lnTo>
                    <a:pt x="620" y="56"/>
                  </a:lnTo>
                  <a:cubicBezTo>
                    <a:pt x="625" y="56"/>
                    <a:pt x="629" y="60"/>
                    <a:pt x="629" y="65"/>
                  </a:cubicBezTo>
                  <a:cubicBezTo>
                    <a:pt x="629" y="70"/>
                    <a:pt x="625" y="74"/>
                    <a:pt x="62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9381D21-8948-4F2B-A8C3-CA0442657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4088" y="3665538"/>
              <a:ext cx="150812" cy="150812"/>
            </a:xfrm>
            <a:custGeom>
              <a:avLst/>
              <a:gdLst>
                <a:gd name="T0" fmla="*/ 134 w 269"/>
                <a:gd name="T1" fmla="*/ 269 h 269"/>
                <a:gd name="T2" fmla="*/ 0 w 269"/>
                <a:gd name="T3" fmla="*/ 135 h 269"/>
                <a:gd name="T4" fmla="*/ 134 w 269"/>
                <a:gd name="T5" fmla="*/ 0 h 269"/>
                <a:gd name="T6" fmla="*/ 269 w 269"/>
                <a:gd name="T7" fmla="*/ 135 h 269"/>
                <a:gd name="T8" fmla="*/ 134 w 269"/>
                <a:gd name="T9" fmla="*/ 269 h 269"/>
                <a:gd name="T10" fmla="*/ 134 w 269"/>
                <a:gd name="T11" fmla="*/ 19 h 269"/>
                <a:gd name="T12" fmla="*/ 18 w 269"/>
                <a:gd name="T13" fmla="*/ 135 h 269"/>
                <a:gd name="T14" fmla="*/ 134 w 269"/>
                <a:gd name="T15" fmla="*/ 251 h 269"/>
                <a:gd name="T16" fmla="*/ 250 w 269"/>
                <a:gd name="T17" fmla="*/ 135 h 269"/>
                <a:gd name="T18" fmla="*/ 134 w 269"/>
                <a:gd name="T19" fmla="*/ 1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69">
                  <a:moveTo>
                    <a:pt x="134" y="269"/>
                  </a:moveTo>
                  <a:cubicBezTo>
                    <a:pt x="60" y="269"/>
                    <a:pt x="0" y="209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8" y="0"/>
                    <a:pt x="269" y="61"/>
                    <a:pt x="269" y="135"/>
                  </a:cubicBezTo>
                  <a:cubicBezTo>
                    <a:pt x="269" y="209"/>
                    <a:pt x="208" y="269"/>
                    <a:pt x="134" y="269"/>
                  </a:cubicBezTo>
                  <a:moveTo>
                    <a:pt x="134" y="19"/>
                  </a:moveTo>
                  <a:cubicBezTo>
                    <a:pt x="70" y="19"/>
                    <a:pt x="18" y="71"/>
                    <a:pt x="18" y="135"/>
                  </a:cubicBezTo>
                  <a:cubicBezTo>
                    <a:pt x="18" y="199"/>
                    <a:pt x="70" y="251"/>
                    <a:pt x="134" y="251"/>
                  </a:cubicBezTo>
                  <a:cubicBezTo>
                    <a:pt x="198" y="251"/>
                    <a:pt x="250" y="199"/>
                    <a:pt x="250" y="135"/>
                  </a:cubicBezTo>
                  <a:cubicBezTo>
                    <a:pt x="250" y="71"/>
                    <a:pt x="198" y="19"/>
                    <a:pt x="13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Freeform 20">
            <a:extLst>
              <a:ext uri="{FF2B5EF4-FFF2-40B4-BE49-F238E27FC236}">
                <a16:creationId xmlns:a16="http://schemas.microsoft.com/office/drawing/2014/main" id="{E557BA5D-C851-45BE-B324-E203B6D37D03}"/>
              </a:ext>
            </a:extLst>
          </p:cNvPr>
          <p:cNvSpPr>
            <a:spLocks noEditPoints="1"/>
          </p:cNvSpPr>
          <p:nvPr/>
        </p:nvSpPr>
        <p:spPr bwMode="auto">
          <a:xfrm>
            <a:off x="8380247" y="1865294"/>
            <a:ext cx="639200" cy="639200"/>
          </a:xfrm>
          <a:custGeom>
            <a:avLst/>
            <a:gdLst>
              <a:gd name="T0" fmla="*/ 667 w 680"/>
              <a:gd name="T1" fmla="*/ 46 h 681"/>
              <a:gd name="T2" fmla="*/ 635 w 680"/>
              <a:gd name="T3" fmla="*/ 14 h 681"/>
              <a:gd name="T4" fmla="*/ 588 w 680"/>
              <a:gd name="T5" fmla="*/ 14 h 681"/>
              <a:gd name="T6" fmla="*/ 552 w 680"/>
              <a:gd name="T7" fmla="*/ 49 h 681"/>
              <a:gd name="T8" fmla="*/ 0 w 680"/>
              <a:gd name="T9" fmla="*/ 49 h 681"/>
              <a:gd name="T10" fmla="*/ 0 w 680"/>
              <a:gd name="T11" fmla="*/ 681 h 681"/>
              <a:gd name="T12" fmla="*/ 632 w 680"/>
              <a:gd name="T13" fmla="*/ 681 h 681"/>
              <a:gd name="T14" fmla="*/ 632 w 680"/>
              <a:gd name="T15" fmla="*/ 129 h 681"/>
              <a:gd name="T16" fmla="*/ 635 w 680"/>
              <a:gd name="T17" fmla="*/ 125 h 681"/>
              <a:gd name="T18" fmla="*/ 667 w 680"/>
              <a:gd name="T19" fmla="*/ 93 h 681"/>
              <a:gd name="T20" fmla="*/ 667 w 680"/>
              <a:gd name="T21" fmla="*/ 46 h 681"/>
              <a:gd name="T22" fmla="*/ 226 w 680"/>
              <a:gd name="T23" fmla="*/ 418 h 681"/>
              <a:gd name="T24" fmla="*/ 263 w 680"/>
              <a:gd name="T25" fmla="*/ 455 h 681"/>
              <a:gd name="T26" fmla="*/ 213 w 680"/>
              <a:gd name="T27" fmla="*/ 468 h 681"/>
              <a:gd name="T28" fmla="*/ 226 w 680"/>
              <a:gd name="T29" fmla="*/ 418 h 681"/>
              <a:gd name="T30" fmla="*/ 587 w 680"/>
              <a:gd name="T31" fmla="*/ 141 h 681"/>
              <a:gd name="T32" fmla="*/ 540 w 680"/>
              <a:gd name="T33" fmla="*/ 94 h 681"/>
              <a:gd name="T34" fmla="*/ 555 w 680"/>
              <a:gd name="T35" fmla="*/ 78 h 681"/>
              <a:gd name="T36" fmla="*/ 603 w 680"/>
              <a:gd name="T37" fmla="*/ 125 h 681"/>
              <a:gd name="T38" fmla="*/ 587 w 680"/>
              <a:gd name="T39" fmla="*/ 141 h 681"/>
              <a:gd name="T40" fmla="*/ 572 w 680"/>
              <a:gd name="T41" fmla="*/ 157 h 681"/>
              <a:gd name="T42" fmla="*/ 284 w 680"/>
              <a:gd name="T43" fmla="*/ 444 h 681"/>
              <a:gd name="T44" fmla="*/ 237 w 680"/>
              <a:gd name="T45" fmla="*/ 396 h 681"/>
              <a:gd name="T46" fmla="*/ 524 w 680"/>
              <a:gd name="T47" fmla="*/ 109 h 681"/>
              <a:gd name="T48" fmla="*/ 572 w 680"/>
              <a:gd name="T49" fmla="*/ 157 h 681"/>
              <a:gd name="T50" fmla="*/ 609 w 680"/>
              <a:gd name="T51" fmla="*/ 151 h 681"/>
              <a:gd name="T52" fmla="*/ 609 w 680"/>
              <a:gd name="T53" fmla="*/ 658 h 681"/>
              <a:gd name="T54" fmla="*/ 23 w 680"/>
              <a:gd name="T55" fmla="*/ 658 h 681"/>
              <a:gd name="T56" fmla="*/ 23 w 680"/>
              <a:gd name="T57" fmla="*/ 71 h 681"/>
              <a:gd name="T58" fmla="*/ 530 w 680"/>
              <a:gd name="T59" fmla="*/ 71 h 681"/>
              <a:gd name="T60" fmla="*/ 213 w 680"/>
              <a:gd name="T61" fmla="*/ 389 h 681"/>
              <a:gd name="T62" fmla="*/ 210 w 680"/>
              <a:gd name="T63" fmla="*/ 391 h 681"/>
              <a:gd name="T64" fmla="*/ 187 w 680"/>
              <a:gd name="T65" fmla="*/ 479 h 681"/>
              <a:gd name="T66" fmla="*/ 173 w 680"/>
              <a:gd name="T67" fmla="*/ 492 h 681"/>
              <a:gd name="T68" fmla="*/ 173 w 680"/>
              <a:gd name="T69" fmla="*/ 508 h 681"/>
              <a:gd name="T70" fmla="*/ 181 w 680"/>
              <a:gd name="T71" fmla="*/ 512 h 681"/>
              <a:gd name="T72" fmla="*/ 189 w 680"/>
              <a:gd name="T73" fmla="*/ 508 h 681"/>
              <a:gd name="T74" fmla="*/ 203 w 680"/>
              <a:gd name="T75" fmla="*/ 494 h 681"/>
              <a:gd name="T76" fmla="*/ 290 w 680"/>
              <a:gd name="T77" fmla="*/ 471 h 681"/>
              <a:gd name="T78" fmla="*/ 593 w 680"/>
              <a:gd name="T79" fmla="*/ 168 h 681"/>
              <a:gd name="T80" fmla="*/ 609 w 680"/>
              <a:gd name="T81" fmla="*/ 151 h 681"/>
              <a:gd name="T82" fmla="*/ 651 w 680"/>
              <a:gd name="T83" fmla="*/ 77 h 681"/>
              <a:gd name="T84" fmla="*/ 619 w 680"/>
              <a:gd name="T85" fmla="*/ 109 h 681"/>
              <a:gd name="T86" fmla="*/ 572 w 680"/>
              <a:gd name="T87" fmla="*/ 62 h 681"/>
              <a:gd name="T88" fmla="*/ 603 w 680"/>
              <a:gd name="T89" fmla="*/ 30 h 681"/>
              <a:gd name="T90" fmla="*/ 619 w 680"/>
              <a:gd name="T91" fmla="*/ 30 h 681"/>
              <a:gd name="T92" fmla="*/ 651 w 680"/>
              <a:gd name="T93" fmla="*/ 62 h 681"/>
              <a:gd name="T94" fmla="*/ 651 w 680"/>
              <a:gd name="T95" fmla="*/ 77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80" h="681">
                <a:moveTo>
                  <a:pt x="667" y="46"/>
                </a:moveTo>
                <a:lnTo>
                  <a:pt x="635" y="14"/>
                </a:lnTo>
                <a:cubicBezTo>
                  <a:pt x="622" y="1"/>
                  <a:pt x="601" y="0"/>
                  <a:pt x="588" y="14"/>
                </a:cubicBezTo>
                <a:lnTo>
                  <a:pt x="552" y="49"/>
                </a:lnTo>
                <a:lnTo>
                  <a:pt x="0" y="49"/>
                </a:lnTo>
                <a:lnTo>
                  <a:pt x="0" y="681"/>
                </a:lnTo>
                <a:lnTo>
                  <a:pt x="632" y="681"/>
                </a:lnTo>
                <a:lnTo>
                  <a:pt x="632" y="129"/>
                </a:lnTo>
                <a:lnTo>
                  <a:pt x="635" y="125"/>
                </a:lnTo>
                <a:lnTo>
                  <a:pt x="667" y="93"/>
                </a:lnTo>
                <a:cubicBezTo>
                  <a:pt x="680" y="80"/>
                  <a:pt x="680" y="59"/>
                  <a:pt x="667" y="46"/>
                </a:cubicBezTo>
                <a:moveTo>
                  <a:pt x="226" y="418"/>
                </a:moveTo>
                <a:lnTo>
                  <a:pt x="263" y="455"/>
                </a:lnTo>
                <a:lnTo>
                  <a:pt x="213" y="468"/>
                </a:lnTo>
                <a:lnTo>
                  <a:pt x="226" y="418"/>
                </a:lnTo>
                <a:close/>
                <a:moveTo>
                  <a:pt x="587" y="141"/>
                </a:moveTo>
                <a:lnTo>
                  <a:pt x="540" y="94"/>
                </a:lnTo>
                <a:lnTo>
                  <a:pt x="555" y="78"/>
                </a:lnTo>
                <a:lnTo>
                  <a:pt x="603" y="125"/>
                </a:lnTo>
                <a:lnTo>
                  <a:pt x="587" y="141"/>
                </a:lnTo>
                <a:close/>
                <a:moveTo>
                  <a:pt x="572" y="157"/>
                </a:moveTo>
                <a:lnTo>
                  <a:pt x="284" y="444"/>
                </a:lnTo>
                <a:lnTo>
                  <a:pt x="237" y="396"/>
                </a:lnTo>
                <a:lnTo>
                  <a:pt x="524" y="109"/>
                </a:lnTo>
                <a:lnTo>
                  <a:pt x="572" y="157"/>
                </a:lnTo>
                <a:close/>
                <a:moveTo>
                  <a:pt x="609" y="151"/>
                </a:moveTo>
                <a:lnTo>
                  <a:pt x="609" y="658"/>
                </a:lnTo>
                <a:lnTo>
                  <a:pt x="23" y="658"/>
                </a:lnTo>
                <a:lnTo>
                  <a:pt x="23" y="71"/>
                </a:lnTo>
                <a:lnTo>
                  <a:pt x="530" y="71"/>
                </a:lnTo>
                <a:lnTo>
                  <a:pt x="213" y="389"/>
                </a:lnTo>
                <a:lnTo>
                  <a:pt x="210" y="391"/>
                </a:lnTo>
                <a:lnTo>
                  <a:pt x="187" y="479"/>
                </a:lnTo>
                <a:lnTo>
                  <a:pt x="173" y="492"/>
                </a:lnTo>
                <a:cubicBezTo>
                  <a:pt x="168" y="497"/>
                  <a:pt x="168" y="504"/>
                  <a:pt x="173" y="508"/>
                </a:cubicBezTo>
                <a:lnTo>
                  <a:pt x="181" y="512"/>
                </a:lnTo>
                <a:lnTo>
                  <a:pt x="189" y="508"/>
                </a:lnTo>
                <a:lnTo>
                  <a:pt x="203" y="494"/>
                </a:lnTo>
                <a:lnTo>
                  <a:pt x="290" y="471"/>
                </a:lnTo>
                <a:lnTo>
                  <a:pt x="593" y="168"/>
                </a:lnTo>
                <a:lnTo>
                  <a:pt x="609" y="151"/>
                </a:lnTo>
                <a:close/>
                <a:moveTo>
                  <a:pt x="651" y="77"/>
                </a:moveTo>
                <a:lnTo>
                  <a:pt x="619" y="109"/>
                </a:lnTo>
                <a:lnTo>
                  <a:pt x="572" y="62"/>
                </a:lnTo>
                <a:lnTo>
                  <a:pt x="603" y="30"/>
                </a:lnTo>
                <a:cubicBezTo>
                  <a:pt x="608" y="25"/>
                  <a:pt x="615" y="25"/>
                  <a:pt x="619" y="30"/>
                </a:cubicBezTo>
                <a:lnTo>
                  <a:pt x="651" y="62"/>
                </a:lnTo>
                <a:cubicBezTo>
                  <a:pt x="656" y="66"/>
                  <a:pt x="656" y="73"/>
                  <a:pt x="651" y="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E8C4AAA-393D-4261-8DEB-ACAFD6B53DC5}"/>
              </a:ext>
            </a:extLst>
          </p:cNvPr>
          <p:cNvGrpSpPr/>
          <p:nvPr/>
        </p:nvGrpSpPr>
        <p:grpSpPr>
          <a:xfrm>
            <a:off x="8385552" y="3640028"/>
            <a:ext cx="655114" cy="543718"/>
            <a:chOff x="8026400" y="3657600"/>
            <a:chExt cx="392112" cy="325437"/>
          </a:xfrm>
          <a:solidFill>
            <a:schemeClr val="accent3"/>
          </a:solidFill>
        </p:grpSpPr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5A4D133-0005-47A2-9135-3DAACFC1C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8150" y="3790950"/>
              <a:ext cx="328612" cy="192087"/>
            </a:xfrm>
            <a:custGeom>
              <a:avLst/>
              <a:gdLst>
                <a:gd name="T0" fmla="*/ 516 w 585"/>
                <a:gd name="T1" fmla="*/ 341 h 341"/>
                <a:gd name="T2" fmla="*/ 70 w 585"/>
                <a:gd name="T3" fmla="*/ 341 h 341"/>
                <a:gd name="T4" fmla="*/ 30 w 585"/>
                <a:gd name="T5" fmla="*/ 305 h 341"/>
                <a:gd name="T6" fmla="*/ 0 w 585"/>
                <a:gd name="T7" fmla="*/ 12 h 341"/>
                <a:gd name="T8" fmla="*/ 3 w 585"/>
                <a:gd name="T9" fmla="*/ 4 h 341"/>
                <a:gd name="T10" fmla="*/ 11 w 585"/>
                <a:gd name="T11" fmla="*/ 0 h 341"/>
                <a:gd name="T12" fmla="*/ 575 w 585"/>
                <a:gd name="T13" fmla="*/ 0 h 341"/>
                <a:gd name="T14" fmla="*/ 583 w 585"/>
                <a:gd name="T15" fmla="*/ 4 h 341"/>
                <a:gd name="T16" fmla="*/ 585 w 585"/>
                <a:gd name="T17" fmla="*/ 12 h 341"/>
                <a:gd name="T18" fmla="*/ 556 w 585"/>
                <a:gd name="T19" fmla="*/ 305 h 341"/>
                <a:gd name="T20" fmla="*/ 516 w 585"/>
                <a:gd name="T21" fmla="*/ 341 h 341"/>
                <a:gd name="T22" fmla="*/ 23 w 585"/>
                <a:gd name="T23" fmla="*/ 21 h 341"/>
                <a:gd name="T24" fmla="*/ 51 w 585"/>
                <a:gd name="T25" fmla="*/ 303 h 341"/>
                <a:gd name="T26" fmla="*/ 70 w 585"/>
                <a:gd name="T27" fmla="*/ 320 h 341"/>
                <a:gd name="T28" fmla="*/ 516 w 585"/>
                <a:gd name="T29" fmla="*/ 320 h 341"/>
                <a:gd name="T30" fmla="*/ 535 w 585"/>
                <a:gd name="T31" fmla="*/ 303 h 341"/>
                <a:gd name="T32" fmla="*/ 563 w 585"/>
                <a:gd name="T33" fmla="*/ 21 h 341"/>
                <a:gd name="T34" fmla="*/ 23 w 585"/>
                <a:gd name="T35" fmla="*/ 2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341">
                  <a:moveTo>
                    <a:pt x="516" y="341"/>
                  </a:moveTo>
                  <a:lnTo>
                    <a:pt x="70" y="341"/>
                  </a:lnTo>
                  <a:cubicBezTo>
                    <a:pt x="49" y="341"/>
                    <a:pt x="32" y="326"/>
                    <a:pt x="30" y="305"/>
                  </a:cubicBezTo>
                  <a:lnTo>
                    <a:pt x="0" y="12"/>
                  </a:lnTo>
                  <a:lnTo>
                    <a:pt x="3" y="4"/>
                  </a:lnTo>
                  <a:lnTo>
                    <a:pt x="11" y="0"/>
                  </a:lnTo>
                  <a:lnTo>
                    <a:pt x="575" y="0"/>
                  </a:lnTo>
                  <a:lnTo>
                    <a:pt x="583" y="4"/>
                  </a:lnTo>
                  <a:lnTo>
                    <a:pt x="585" y="12"/>
                  </a:lnTo>
                  <a:lnTo>
                    <a:pt x="556" y="305"/>
                  </a:lnTo>
                  <a:cubicBezTo>
                    <a:pt x="554" y="326"/>
                    <a:pt x="537" y="341"/>
                    <a:pt x="516" y="341"/>
                  </a:cubicBezTo>
                  <a:moveTo>
                    <a:pt x="23" y="21"/>
                  </a:moveTo>
                  <a:lnTo>
                    <a:pt x="51" y="303"/>
                  </a:lnTo>
                  <a:cubicBezTo>
                    <a:pt x="52" y="313"/>
                    <a:pt x="60" y="320"/>
                    <a:pt x="70" y="320"/>
                  </a:cubicBezTo>
                  <a:lnTo>
                    <a:pt x="516" y="320"/>
                  </a:lnTo>
                  <a:cubicBezTo>
                    <a:pt x="526" y="320"/>
                    <a:pt x="534" y="313"/>
                    <a:pt x="535" y="303"/>
                  </a:cubicBezTo>
                  <a:lnTo>
                    <a:pt x="563" y="21"/>
                  </a:ln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BC8CFFC-DF81-478A-BE26-55054AA9B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0538" y="3657600"/>
              <a:ext cx="87312" cy="76200"/>
            </a:xfrm>
            <a:custGeom>
              <a:avLst/>
              <a:gdLst>
                <a:gd name="T0" fmla="*/ 12 w 156"/>
                <a:gd name="T1" fmla="*/ 133 h 133"/>
                <a:gd name="T2" fmla="*/ 4 w 156"/>
                <a:gd name="T3" fmla="*/ 129 h 133"/>
                <a:gd name="T4" fmla="*/ 5 w 156"/>
                <a:gd name="T5" fmla="*/ 114 h 133"/>
                <a:gd name="T6" fmla="*/ 137 w 156"/>
                <a:gd name="T7" fmla="*/ 3 h 133"/>
                <a:gd name="T8" fmla="*/ 152 w 156"/>
                <a:gd name="T9" fmla="*/ 5 h 133"/>
                <a:gd name="T10" fmla="*/ 151 w 156"/>
                <a:gd name="T11" fmla="*/ 20 h 133"/>
                <a:gd name="T12" fmla="*/ 19 w 156"/>
                <a:gd name="T13" fmla="*/ 130 h 133"/>
                <a:gd name="T14" fmla="*/ 12 w 156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33">
                  <a:moveTo>
                    <a:pt x="12" y="133"/>
                  </a:moveTo>
                  <a:lnTo>
                    <a:pt x="4" y="129"/>
                  </a:lnTo>
                  <a:cubicBezTo>
                    <a:pt x="0" y="125"/>
                    <a:pt x="1" y="118"/>
                    <a:pt x="5" y="114"/>
                  </a:cubicBezTo>
                  <a:lnTo>
                    <a:pt x="137" y="3"/>
                  </a:lnTo>
                  <a:cubicBezTo>
                    <a:pt x="142" y="0"/>
                    <a:pt x="148" y="0"/>
                    <a:pt x="152" y="5"/>
                  </a:cubicBezTo>
                  <a:cubicBezTo>
                    <a:pt x="156" y="9"/>
                    <a:pt x="155" y="16"/>
                    <a:pt x="151" y="20"/>
                  </a:cubicBezTo>
                  <a:lnTo>
                    <a:pt x="19" y="130"/>
                  </a:lnTo>
                  <a:lnTo>
                    <a:pt x="12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751371DE-6B7E-4EFE-80AB-A4B0CF350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7063" y="3657600"/>
              <a:ext cx="87312" cy="76200"/>
            </a:xfrm>
            <a:custGeom>
              <a:avLst/>
              <a:gdLst>
                <a:gd name="T0" fmla="*/ 144 w 156"/>
                <a:gd name="T1" fmla="*/ 133 h 133"/>
                <a:gd name="T2" fmla="*/ 137 w 156"/>
                <a:gd name="T3" fmla="*/ 130 h 133"/>
                <a:gd name="T4" fmla="*/ 5 w 156"/>
                <a:gd name="T5" fmla="*/ 20 h 133"/>
                <a:gd name="T6" fmla="*/ 4 w 156"/>
                <a:gd name="T7" fmla="*/ 5 h 133"/>
                <a:gd name="T8" fmla="*/ 19 w 156"/>
                <a:gd name="T9" fmla="*/ 3 h 133"/>
                <a:gd name="T10" fmla="*/ 151 w 156"/>
                <a:gd name="T11" fmla="*/ 114 h 133"/>
                <a:gd name="T12" fmla="*/ 152 w 156"/>
                <a:gd name="T13" fmla="*/ 129 h 133"/>
                <a:gd name="T14" fmla="*/ 144 w 156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33">
                  <a:moveTo>
                    <a:pt x="144" y="133"/>
                  </a:moveTo>
                  <a:lnTo>
                    <a:pt x="137" y="130"/>
                  </a:lnTo>
                  <a:lnTo>
                    <a:pt x="5" y="20"/>
                  </a:lnTo>
                  <a:cubicBezTo>
                    <a:pt x="1" y="16"/>
                    <a:pt x="0" y="9"/>
                    <a:pt x="4" y="5"/>
                  </a:cubicBezTo>
                  <a:cubicBezTo>
                    <a:pt x="8" y="0"/>
                    <a:pt x="14" y="0"/>
                    <a:pt x="19" y="3"/>
                  </a:cubicBezTo>
                  <a:lnTo>
                    <a:pt x="151" y="114"/>
                  </a:lnTo>
                  <a:cubicBezTo>
                    <a:pt x="155" y="118"/>
                    <a:pt x="156" y="125"/>
                    <a:pt x="152" y="129"/>
                  </a:cubicBezTo>
                  <a:lnTo>
                    <a:pt x="144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E76E8B9-146D-4B3E-A46C-0589D7D603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6400" y="3724275"/>
              <a:ext cx="392112" cy="211137"/>
            </a:xfrm>
            <a:custGeom>
              <a:avLst/>
              <a:gdLst>
                <a:gd name="T0" fmla="*/ 661 w 698"/>
                <a:gd name="T1" fmla="*/ 140 h 374"/>
                <a:gd name="T2" fmla="*/ 37 w 698"/>
                <a:gd name="T3" fmla="*/ 140 h 374"/>
                <a:gd name="T4" fmla="*/ 0 w 698"/>
                <a:gd name="T5" fmla="*/ 104 h 374"/>
                <a:gd name="T6" fmla="*/ 0 w 698"/>
                <a:gd name="T7" fmla="*/ 36 h 374"/>
                <a:gd name="T8" fmla="*/ 37 w 698"/>
                <a:gd name="T9" fmla="*/ 0 h 374"/>
                <a:gd name="T10" fmla="*/ 661 w 698"/>
                <a:gd name="T11" fmla="*/ 0 h 374"/>
                <a:gd name="T12" fmla="*/ 698 w 698"/>
                <a:gd name="T13" fmla="*/ 36 h 374"/>
                <a:gd name="T14" fmla="*/ 698 w 698"/>
                <a:gd name="T15" fmla="*/ 104 h 374"/>
                <a:gd name="T16" fmla="*/ 661 w 698"/>
                <a:gd name="T17" fmla="*/ 140 h 374"/>
                <a:gd name="T18" fmla="*/ 37 w 698"/>
                <a:gd name="T19" fmla="*/ 21 h 374"/>
                <a:gd name="T20" fmla="*/ 21 w 698"/>
                <a:gd name="T21" fmla="*/ 36 h 374"/>
                <a:gd name="T22" fmla="*/ 21 w 698"/>
                <a:gd name="T23" fmla="*/ 104 h 374"/>
                <a:gd name="T24" fmla="*/ 37 w 698"/>
                <a:gd name="T25" fmla="*/ 119 h 374"/>
                <a:gd name="T26" fmla="*/ 661 w 698"/>
                <a:gd name="T27" fmla="*/ 119 h 374"/>
                <a:gd name="T28" fmla="*/ 676 w 698"/>
                <a:gd name="T29" fmla="*/ 104 h 374"/>
                <a:gd name="T30" fmla="*/ 676 w 698"/>
                <a:gd name="T31" fmla="*/ 36 h 374"/>
                <a:gd name="T32" fmla="*/ 661 w 698"/>
                <a:gd name="T33" fmla="*/ 21 h 374"/>
                <a:gd name="T34" fmla="*/ 37 w 698"/>
                <a:gd name="T35" fmla="*/ 21 h 374"/>
                <a:gd name="T36" fmla="*/ 502 w 698"/>
                <a:gd name="T37" fmla="*/ 374 h 374"/>
                <a:gd name="T38" fmla="*/ 492 w 698"/>
                <a:gd name="T39" fmla="*/ 363 h 374"/>
                <a:gd name="T40" fmla="*/ 492 w 698"/>
                <a:gd name="T41" fmla="*/ 210 h 374"/>
                <a:gd name="T42" fmla="*/ 502 w 698"/>
                <a:gd name="T43" fmla="*/ 200 h 374"/>
                <a:gd name="T44" fmla="*/ 513 w 698"/>
                <a:gd name="T45" fmla="*/ 210 h 374"/>
                <a:gd name="T46" fmla="*/ 513 w 698"/>
                <a:gd name="T47" fmla="*/ 363 h 374"/>
                <a:gd name="T48" fmla="*/ 502 w 698"/>
                <a:gd name="T49" fmla="*/ 374 h 374"/>
                <a:gd name="T50" fmla="*/ 400 w 698"/>
                <a:gd name="T51" fmla="*/ 374 h 374"/>
                <a:gd name="T52" fmla="*/ 389 w 698"/>
                <a:gd name="T53" fmla="*/ 363 h 374"/>
                <a:gd name="T54" fmla="*/ 389 w 698"/>
                <a:gd name="T55" fmla="*/ 210 h 374"/>
                <a:gd name="T56" fmla="*/ 400 w 698"/>
                <a:gd name="T57" fmla="*/ 200 h 374"/>
                <a:gd name="T58" fmla="*/ 410 w 698"/>
                <a:gd name="T59" fmla="*/ 210 h 374"/>
                <a:gd name="T60" fmla="*/ 410 w 698"/>
                <a:gd name="T61" fmla="*/ 363 h 374"/>
                <a:gd name="T62" fmla="*/ 400 w 698"/>
                <a:gd name="T63" fmla="*/ 374 h 374"/>
                <a:gd name="T64" fmla="*/ 298 w 698"/>
                <a:gd name="T65" fmla="*/ 374 h 374"/>
                <a:gd name="T66" fmla="*/ 287 w 698"/>
                <a:gd name="T67" fmla="*/ 363 h 374"/>
                <a:gd name="T68" fmla="*/ 287 w 698"/>
                <a:gd name="T69" fmla="*/ 210 h 374"/>
                <a:gd name="T70" fmla="*/ 298 w 698"/>
                <a:gd name="T71" fmla="*/ 200 h 374"/>
                <a:gd name="T72" fmla="*/ 308 w 698"/>
                <a:gd name="T73" fmla="*/ 210 h 374"/>
                <a:gd name="T74" fmla="*/ 308 w 698"/>
                <a:gd name="T75" fmla="*/ 363 h 374"/>
                <a:gd name="T76" fmla="*/ 298 w 698"/>
                <a:gd name="T77" fmla="*/ 374 h 374"/>
                <a:gd name="T78" fmla="*/ 196 w 698"/>
                <a:gd name="T79" fmla="*/ 374 h 374"/>
                <a:gd name="T80" fmla="*/ 185 w 698"/>
                <a:gd name="T81" fmla="*/ 363 h 374"/>
                <a:gd name="T82" fmla="*/ 185 w 698"/>
                <a:gd name="T83" fmla="*/ 210 h 374"/>
                <a:gd name="T84" fmla="*/ 196 w 698"/>
                <a:gd name="T85" fmla="*/ 200 h 374"/>
                <a:gd name="T86" fmla="*/ 206 w 698"/>
                <a:gd name="T87" fmla="*/ 210 h 374"/>
                <a:gd name="T88" fmla="*/ 206 w 698"/>
                <a:gd name="T89" fmla="*/ 363 h 374"/>
                <a:gd name="T90" fmla="*/ 196 w 698"/>
                <a:gd name="T91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8" h="374">
                  <a:moveTo>
                    <a:pt x="661" y="140"/>
                  </a:moveTo>
                  <a:lnTo>
                    <a:pt x="37" y="140"/>
                  </a:lnTo>
                  <a:cubicBezTo>
                    <a:pt x="17" y="140"/>
                    <a:pt x="0" y="124"/>
                    <a:pt x="0" y="104"/>
                  </a:cubicBezTo>
                  <a:lnTo>
                    <a:pt x="0" y="36"/>
                  </a:lnTo>
                  <a:cubicBezTo>
                    <a:pt x="0" y="16"/>
                    <a:pt x="17" y="0"/>
                    <a:pt x="37" y="0"/>
                  </a:cubicBezTo>
                  <a:lnTo>
                    <a:pt x="661" y="0"/>
                  </a:lnTo>
                  <a:cubicBezTo>
                    <a:pt x="681" y="0"/>
                    <a:pt x="698" y="16"/>
                    <a:pt x="698" y="36"/>
                  </a:cubicBezTo>
                  <a:lnTo>
                    <a:pt x="698" y="104"/>
                  </a:lnTo>
                  <a:cubicBezTo>
                    <a:pt x="698" y="124"/>
                    <a:pt x="681" y="140"/>
                    <a:pt x="661" y="140"/>
                  </a:cubicBezTo>
                  <a:moveTo>
                    <a:pt x="37" y="21"/>
                  </a:moveTo>
                  <a:cubicBezTo>
                    <a:pt x="28" y="21"/>
                    <a:pt x="21" y="28"/>
                    <a:pt x="21" y="36"/>
                  </a:cubicBezTo>
                  <a:lnTo>
                    <a:pt x="21" y="104"/>
                  </a:lnTo>
                  <a:cubicBezTo>
                    <a:pt x="21" y="112"/>
                    <a:pt x="28" y="119"/>
                    <a:pt x="37" y="119"/>
                  </a:cubicBezTo>
                  <a:lnTo>
                    <a:pt x="661" y="119"/>
                  </a:lnTo>
                  <a:cubicBezTo>
                    <a:pt x="670" y="119"/>
                    <a:pt x="676" y="112"/>
                    <a:pt x="676" y="104"/>
                  </a:cubicBezTo>
                  <a:lnTo>
                    <a:pt x="676" y="36"/>
                  </a:lnTo>
                  <a:cubicBezTo>
                    <a:pt x="676" y="28"/>
                    <a:pt x="670" y="21"/>
                    <a:pt x="661" y="21"/>
                  </a:cubicBezTo>
                  <a:lnTo>
                    <a:pt x="37" y="21"/>
                  </a:lnTo>
                  <a:close/>
                  <a:moveTo>
                    <a:pt x="502" y="374"/>
                  </a:moveTo>
                  <a:cubicBezTo>
                    <a:pt x="496" y="374"/>
                    <a:pt x="492" y="369"/>
                    <a:pt x="492" y="363"/>
                  </a:cubicBezTo>
                  <a:lnTo>
                    <a:pt x="492" y="210"/>
                  </a:lnTo>
                  <a:cubicBezTo>
                    <a:pt x="492" y="204"/>
                    <a:pt x="496" y="200"/>
                    <a:pt x="502" y="200"/>
                  </a:cubicBezTo>
                  <a:cubicBezTo>
                    <a:pt x="508" y="200"/>
                    <a:pt x="513" y="204"/>
                    <a:pt x="513" y="210"/>
                  </a:cubicBezTo>
                  <a:lnTo>
                    <a:pt x="513" y="363"/>
                  </a:lnTo>
                  <a:cubicBezTo>
                    <a:pt x="513" y="369"/>
                    <a:pt x="508" y="374"/>
                    <a:pt x="502" y="374"/>
                  </a:cubicBezTo>
                  <a:close/>
                  <a:moveTo>
                    <a:pt x="400" y="374"/>
                  </a:moveTo>
                  <a:cubicBezTo>
                    <a:pt x="394" y="374"/>
                    <a:pt x="389" y="369"/>
                    <a:pt x="389" y="363"/>
                  </a:cubicBezTo>
                  <a:lnTo>
                    <a:pt x="389" y="210"/>
                  </a:lnTo>
                  <a:cubicBezTo>
                    <a:pt x="389" y="204"/>
                    <a:pt x="394" y="200"/>
                    <a:pt x="400" y="200"/>
                  </a:cubicBezTo>
                  <a:cubicBezTo>
                    <a:pt x="406" y="200"/>
                    <a:pt x="410" y="204"/>
                    <a:pt x="410" y="210"/>
                  </a:cubicBezTo>
                  <a:lnTo>
                    <a:pt x="410" y="363"/>
                  </a:lnTo>
                  <a:cubicBezTo>
                    <a:pt x="410" y="369"/>
                    <a:pt x="406" y="374"/>
                    <a:pt x="400" y="374"/>
                  </a:cubicBezTo>
                  <a:close/>
                  <a:moveTo>
                    <a:pt x="298" y="374"/>
                  </a:moveTo>
                  <a:cubicBezTo>
                    <a:pt x="292" y="374"/>
                    <a:pt x="287" y="369"/>
                    <a:pt x="287" y="363"/>
                  </a:cubicBezTo>
                  <a:lnTo>
                    <a:pt x="287" y="210"/>
                  </a:lnTo>
                  <a:cubicBezTo>
                    <a:pt x="287" y="204"/>
                    <a:pt x="292" y="200"/>
                    <a:pt x="298" y="200"/>
                  </a:cubicBezTo>
                  <a:cubicBezTo>
                    <a:pt x="304" y="200"/>
                    <a:pt x="308" y="204"/>
                    <a:pt x="308" y="210"/>
                  </a:cubicBezTo>
                  <a:lnTo>
                    <a:pt x="308" y="363"/>
                  </a:lnTo>
                  <a:cubicBezTo>
                    <a:pt x="308" y="369"/>
                    <a:pt x="304" y="374"/>
                    <a:pt x="298" y="374"/>
                  </a:cubicBezTo>
                  <a:close/>
                  <a:moveTo>
                    <a:pt x="196" y="374"/>
                  </a:moveTo>
                  <a:cubicBezTo>
                    <a:pt x="190" y="374"/>
                    <a:pt x="185" y="369"/>
                    <a:pt x="185" y="363"/>
                  </a:cubicBezTo>
                  <a:lnTo>
                    <a:pt x="185" y="210"/>
                  </a:lnTo>
                  <a:cubicBezTo>
                    <a:pt x="185" y="204"/>
                    <a:pt x="190" y="200"/>
                    <a:pt x="196" y="200"/>
                  </a:cubicBezTo>
                  <a:cubicBezTo>
                    <a:pt x="202" y="200"/>
                    <a:pt x="206" y="204"/>
                    <a:pt x="206" y="210"/>
                  </a:cubicBezTo>
                  <a:lnTo>
                    <a:pt x="206" y="363"/>
                  </a:lnTo>
                  <a:cubicBezTo>
                    <a:pt x="206" y="369"/>
                    <a:pt x="202" y="374"/>
                    <a:pt x="196" y="3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58E707B-170D-4AAB-8EE1-6CBB7F0EB9D9}"/>
              </a:ext>
            </a:extLst>
          </p:cNvPr>
          <p:cNvGrpSpPr/>
          <p:nvPr/>
        </p:nvGrpSpPr>
        <p:grpSpPr>
          <a:xfrm>
            <a:off x="8393509" y="5418344"/>
            <a:ext cx="655114" cy="655114"/>
            <a:chOff x="8031163" y="4260850"/>
            <a:chExt cx="392112" cy="392112"/>
          </a:xfrm>
          <a:solidFill>
            <a:schemeClr val="accent3"/>
          </a:solidFill>
        </p:grpSpPr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F881BC30-804E-43B3-B56D-64BC0F41D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1163" y="4260850"/>
              <a:ext cx="392112" cy="392112"/>
            </a:xfrm>
            <a:custGeom>
              <a:avLst/>
              <a:gdLst>
                <a:gd name="T0" fmla="*/ 636 w 697"/>
                <a:gd name="T1" fmla="*/ 697 h 697"/>
                <a:gd name="T2" fmla="*/ 60 w 697"/>
                <a:gd name="T3" fmla="*/ 697 h 697"/>
                <a:gd name="T4" fmla="*/ 0 w 697"/>
                <a:gd name="T5" fmla="*/ 637 h 697"/>
                <a:gd name="T6" fmla="*/ 0 w 697"/>
                <a:gd name="T7" fmla="*/ 61 h 697"/>
                <a:gd name="T8" fmla="*/ 60 w 697"/>
                <a:gd name="T9" fmla="*/ 0 h 697"/>
                <a:gd name="T10" fmla="*/ 636 w 697"/>
                <a:gd name="T11" fmla="*/ 0 h 697"/>
                <a:gd name="T12" fmla="*/ 697 w 697"/>
                <a:gd name="T13" fmla="*/ 61 h 697"/>
                <a:gd name="T14" fmla="*/ 697 w 697"/>
                <a:gd name="T15" fmla="*/ 637 h 697"/>
                <a:gd name="T16" fmla="*/ 636 w 697"/>
                <a:gd name="T17" fmla="*/ 697 h 697"/>
                <a:gd name="T18" fmla="*/ 60 w 697"/>
                <a:gd name="T19" fmla="*/ 21 h 697"/>
                <a:gd name="T20" fmla="*/ 21 w 697"/>
                <a:gd name="T21" fmla="*/ 61 h 697"/>
                <a:gd name="T22" fmla="*/ 21 w 697"/>
                <a:gd name="T23" fmla="*/ 637 h 697"/>
                <a:gd name="T24" fmla="*/ 60 w 697"/>
                <a:gd name="T25" fmla="*/ 676 h 697"/>
                <a:gd name="T26" fmla="*/ 636 w 697"/>
                <a:gd name="T27" fmla="*/ 676 h 697"/>
                <a:gd name="T28" fmla="*/ 676 w 697"/>
                <a:gd name="T29" fmla="*/ 637 h 697"/>
                <a:gd name="T30" fmla="*/ 676 w 697"/>
                <a:gd name="T31" fmla="*/ 61 h 697"/>
                <a:gd name="T32" fmla="*/ 636 w 697"/>
                <a:gd name="T33" fmla="*/ 21 h 697"/>
                <a:gd name="T34" fmla="*/ 60 w 697"/>
                <a:gd name="T35" fmla="*/ 21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7" h="697">
                  <a:moveTo>
                    <a:pt x="636" y="697"/>
                  </a:moveTo>
                  <a:lnTo>
                    <a:pt x="60" y="697"/>
                  </a:lnTo>
                  <a:cubicBezTo>
                    <a:pt x="27" y="697"/>
                    <a:pt x="0" y="670"/>
                    <a:pt x="0" y="637"/>
                  </a:cubicBezTo>
                  <a:lnTo>
                    <a:pt x="0" y="61"/>
                  </a:lnTo>
                  <a:cubicBezTo>
                    <a:pt x="0" y="27"/>
                    <a:pt x="27" y="0"/>
                    <a:pt x="60" y="0"/>
                  </a:cubicBezTo>
                  <a:lnTo>
                    <a:pt x="636" y="0"/>
                  </a:lnTo>
                  <a:cubicBezTo>
                    <a:pt x="670" y="0"/>
                    <a:pt x="697" y="27"/>
                    <a:pt x="697" y="61"/>
                  </a:cubicBezTo>
                  <a:lnTo>
                    <a:pt x="697" y="637"/>
                  </a:lnTo>
                  <a:cubicBezTo>
                    <a:pt x="697" y="670"/>
                    <a:pt x="670" y="697"/>
                    <a:pt x="636" y="697"/>
                  </a:cubicBezTo>
                  <a:moveTo>
                    <a:pt x="60" y="21"/>
                  </a:moveTo>
                  <a:cubicBezTo>
                    <a:pt x="39" y="21"/>
                    <a:pt x="21" y="39"/>
                    <a:pt x="21" y="61"/>
                  </a:cubicBezTo>
                  <a:lnTo>
                    <a:pt x="21" y="637"/>
                  </a:lnTo>
                  <a:cubicBezTo>
                    <a:pt x="21" y="659"/>
                    <a:pt x="39" y="676"/>
                    <a:pt x="60" y="676"/>
                  </a:cubicBezTo>
                  <a:lnTo>
                    <a:pt x="636" y="676"/>
                  </a:lnTo>
                  <a:cubicBezTo>
                    <a:pt x="658" y="676"/>
                    <a:pt x="676" y="659"/>
                    <a:pt x="676" y="637"/>
                  </a:cubicBezTo>
                  <a:lnTo>
                    <a:pt x="676" y="61"/>
                  </a:lnTo>
                  <a:cubicBezTo>
                    <a:pt x="676" y="39"/>
                    <a:pt x="658" y="21"/>
                    <a:pt x="636" y="21"/>
                  </a:cubicBezTo>
                  <a:lnTo>
                    <a:pt x="6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51DDC720-B3CE-41E6-9C4E-4848C571A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99425" y="4335463"/>
              <a:ext cx="255587" cy="242887"/>
            </a:xfrm>
            <a:custGeom>
              <a:avLst/>
              <a:gdLst>
                <a:gd name="T0" fmla="*/ 145 w 453"/>
                <a:gd name="T1" fmla="*/ 89 h 431"/>
                <a:gd name="T2" fmla="*/ 88 w 453"/>
                <a:gd name="T3" fmla="*/ 89 h 431"/>
                <a:gd name="T4" fmla="*/ 88 w 453"/>
                <a:gd name="T5" fmla="*/ 145 h 431"/>
                <a:gd name="T6" fmla="*/ 78 w 453"/>
                <a:gd name="T7" fmla="*/ 155 h 431"/>
                <a:gd name="T8" fmla="*/ 67 w 453"/>
                <a:gd name="T9" fmla="*/ 145 h 431"/>
                <a:gd name="T10" fmla="*/ 67 w 453"/>
                <a:gd name="T11" fmla="*/ 89 h 431"/>
                <a:gd name="T12" fmla="*/ 11 w 453"/>
                <a:gd name="T13" fmla="*/ 89 h 431"/>
                <a:gd name="T14" fmla="*/ 0 w 453"/>
                <a:gd name="T15" fmla="*/ 78 h 431"/>
                <a:gd name="T16" fmla="*/ 11 w 453"/>
                <a:gd name="T17" fmla="*/ 67 h 431"/>
                <a:gd name="T18" fmla="*/ 67 w 453"/>
                <a:gd name="T19" fmla="*/ 67 h 431"/>
                <a:gd name="T20" fmla="*/ 67 w 453"/>
                <a:gd name="T21" fmla="*/ 11 h 431"/>
                <a:gd name="T22" fmla="*/ 78 w 453"/>
                <a:gd name="T23" fmla="*/ 0 h 431"/>
                <a:gd name="T24" fmla="*/ 88 w 453"/>
                <a:gd name="T25" fmla="*/ 11 h 431"/>
                <a:gd name="T26" fmla="*/ 88 w 453"/>
                <a:gd name="T27" fmla="*/ 67 h 431"/>
                <a:gd name="T28" fmla="*/ 145 w 453"/>
                <a:gd name="T29" fmla="*/ 67 h 431"/>
                <a:gd name="T30" fmla="*/ 155 w 453"/>
                <a:gd name="T31" fmla="*/ 78 h 431"/>
                <a:gd name="T32" fmla="*/ 145 w 453"/>
                <a:gd name="T33" fmla="*/ 89 h 431"/>
                <a:gd name="T34" fmla="*/ 442 w 453"/>
                <a:gd name="T35" fmla="*/ 237 h 431"/>
                <a:gd name="T36" fmla="*/ 308 w 453"/>
                <a:gd name="T37" fmla="*/ 237 h 431"/>
                <a:gd name="T38" fmla="*/ 298 w 453"/>
                <a:gd name="T39" fmla="*/ 226 h 431"/>
                <a:gd name="T40" fmla="*/ 308 w 453"/>
                <a:gd name="T41" fmla="*/ 216 h 431"/>
                <a:gd name="T42" fmla="*/ 442 w 453"/>
                <a:gd name="T43" fmla="*/ 216 h 431"/>
                <a:gd name="T44" fmla="*/ 453 w 453"/>
                <a:gd name="T45" fmla="*/ 226 h 431"/>
                <a:gd name="T46" fmla="*/ 442 w 453"/>
                <a:gd name="T47" fmla="*/ 237 h 431"/>
                <a:gd name="T48" fmla="*/ 442 w 453"/>
                <a:gd name="T49" fmla="*/ 384 h 431"/>
                <a:gd name="T50" fmla="*/ 308 w 453"/>
                <a:gd name="T51" fmla="*/ 384 h 431"/>
                <a:gd name="T52" fmla="*/ 298 w 453"/>
                <a:gd name="T53" fmla="*/ 373 h 431"/>
                <a:gd name="T54" fmla="*/ 308 w 453"/>
                <a:gd name="T55" fmla="*/ 362 h 431"/>
                <a:gd name="T56" fmla="*/ 442 w 453"/>
                <a:gd name="T57" fmla="*/ 362 h 431"/>
                <a:gd name="T58" fmla="*/ 453 w 453"/>
                <a:gd name="T59" fmla="*/ 373 h 431"/>
                <a:gd name="T60" fmla="*/ 442 w 453"/>
                <a:gd name="T61" fmla="*/ 384 h 431"/>
                <a:gd name="T62" fmla="*/ 442 w 453"/>
                <a:gd name="T63" fmla="*/ 89 h 431"/>
                <a:gd name="T64" fmla="*/ 308 w 453"/>
                <a:gd name="T65" fmla="*/ 89 h 431"/>
                <a:gd name="T66" fmla="*/ 298 w 453"/>
                <a:gd name="T67" fmla="*/ 78 h 431"/>
                <a:gd name="T68" fmla="*/ 308 w 453"/>
                <a:gd name="T69" fmla="*/ 67 h 431"/>
                <a:gd name="T70" fmla="*/ 442 w 453"/>
                <a:gd name="T71" fmla="*/ 67 h 431"/>
                <a:gd name="T72" fmla="*/ 453 w 453"/>
                <a:gd name="T73" fmla="*/ 78 h 431"/>
                <a:gd name="T74" fmla="*/ 442 w 453"/>
                <a:gd name="T75" fmla="*/ 89 h 431"/>
                <a:gd name="T76" fmla="*/ 30 w 453"/>
                <a:gd name="T77" fmla="*/ 431 h 431"/>
                <a:gd name="T78" fmla="*/ 23 w 453"/>
                <a:gd name="T79" fmla="*/ 428 h 431"/>
                <a:gd name="T80" fmla="*/ 23 w 453"/>
                <a:gd name="T81" fmla="*/ 413 h 431"/>
                <a:gd name="T82" fmla="*/ 63 w 453"/>
                <a:gd name="T83" fmla="*/ 373 h 431"/>
                <a:gd name="T84" fmla="*/ 23 w 453"/>
                <a:gd name="T85" fmla="*/ 333 h 431"/>
                <a:gd name="T86" fmla="*/ 23 w 453"/>
                <a:gd name="T87" fmla="*/ 318 h 431"/>
                <a:gd name="T88" fmla="*/ 38 w 453"/>
                <a:gd name="T89" fmla="*/ 318 h 431"/>
                <a:gd name="T90" fmla="*/ 78 w 453"/>
                <a:gd name="T91" fmla="*/ 358 h 431"/>
                <a:gd name="T92" fmla="*/ 118 w 453"/>
                <a:gd name="T93" fmla="*/ 318 h 431"/>
                <a:gd name="T94" fmla="*/ 132 w 453"/>
                <a:gd name="T95" fmla="*/ 318 h 431"/>
                <a:gd name="T96" fmla="*/ 132 w 453"/>
                <a:gd name="T97" fmla="*/ 333 h 431"/>
                <a:gd name="T98" fmla="*/ 93 w 453"/>
                <a:gd name="T99" fmla="*/ 373 h 431"/>
                <a:gd name="T100" fmla="*/ 132 w 453"/>
                <a:gd name="T101" fmla="*/ 413 h 431"/>
                <a:gd name="T102" fmla="*/ 132 w 453"/>
                <a:gd name="T103" fmla="*/ 428 h 431"/>
                <a:gd name="T104" fmla="*/ 125 w 453"/>
                <a:gd name="T105" fmla="*/ 431 h 431"/>
                <a:gd name="T106" fmla="*/ 117 w 453"/>
                <a:gd name="T107" fmla="*/ 428 h 431"/>
                <a:gd name="T108" fmla="*/ 78 w 453"/>
                <a:gd name="T109" fmla="*/ 388 h 431"/>
                <a:gd name="T110" fmla="*/ 38 w 453"/>
                <a:gd name="T111" fmla="*/ 428 h 431"/>
                <a:gd name="T112" fmla="*/ 30 w 453"/>
                <a:gd name="T113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3" h="431">
                  <a:moveTo>
                    <a:pt x="145" y="89"/>
                  </a:moveTo>
                  <a:lnTo>
                    <a:pt x="88" y="89"/>
                  </a:lnTo>
                  <a:lnTo>
                    <a:pt x="88" y="145"/>
                  </a:lnTo>
                  <a:cubicBezTo>
                    <a:pt x="88" y="151"/>
                    <a:pt x="83" y="155"/>
                    <a:pt x="78" y="155"/>
                  </a:cubicBezTo>
                  <a:cubicBezTo>
                    <a:pt x="72" y="155"/>
                    <a:pt x="67" y="151"/>
                    <a:pt x="67" y="145"/>
                  </a:cubicBezTo>
                  <a:lnTo>
                    <a:pt x="67" y="89"/>
                  </a:lnTo>
                  <a:lnTo>
                    <a:pt x="11" y="89"/>
                  </a:lnTo>
                  <a:cubicBezTo>
                    <a:pt x="5" y="89"/>
                    <a:pt x="0" y="84"/>
                    <a:pt x="0" y="78"/>
                  </a:cubicBezTo>
                  <a:cubicBezTo>
                    <a:pt x="0" y="72"/>
                    <a:pt x="5" y="67"/>
                    <a:pt x="11" y="67"/>
                  </a:cubicBezTo>
                  <a:lnTo>
                    <a:pt x="67" y="67"/>
                  </a:lnTo>
                  <a:lnTo>
                    <a:pt x="67" y="11"/>
                  </a:lnTo>
                  <a:cubicBezTo>
                    <a:pt x="67" y="5"/>
                    <a:pt x="72" y="0"/>
                    <a:pt x="78" y="0"/>
                  </a:cubicBezTo>
                  <a:cubicBezTo>
                    <a:pt x="84" y="0"/>
                    <a:pt x="88" y="5"/>
                    <a:pt x="88" y="11"/>
                  </a:cubicBezTo>
                  <a:lnTo>
                    <a:pt x="88" y="67"/>
                  </a:lnTo>
                  <a:lnTo>
                    <a:pt x="145" y="67"/>
                  </a:lnTo>
                  <a:cubicBezTo>
                    <a:pt x="150" y="67"/>
                    <a:pt x="155" y="72"/>
                    <a:pt x="155" y="78"/>
                  </a:cubicBezTo>
                  <a:cubicBezTo>
                    <a:pt x="155" y="84"/>
                    <a:pt x="150" y="89"/>
                    <a:pt x="145" y="89"/>
                  </a:cubicBezTo>
                  <a:close/>
                  <a:moveTo>
                    <a:pt x="442" y="237"/>
                  </a:moveTo>
                  <a:lnTo>
                    <a:pt x="308" y="237"/>
                  </a:lnTo>
                  <a:cubicBezTo>
                    <a:pt x="302" y="237"/>
                    <a:pt x="298" y="232"/>
                    <a:pt x="298" y="226"/>
                  </a:cubicBezTo>
                  <a:cubicBezTo>
                    <a:pt x="298" y="220"/>
                    <a:pt x="303" y="216"/>
                    <a:pt x="308" y="216"/>
                  </a:cubicBezTo>
                  <a:lnTo>
                    <a:pt x="442" y="216"/>
                  </a:lnTo>
                  <a:cubicBezTo>
                    <a:pt x="448" y="216"/>
                    <a:pt x="453" y="220"/>
                    <a:pt x="453" y="226"/>
                  </a:cubicBezTo>
                  <a:cubicBezTo>
                    <a:pt x="453" y="232"/>
                    <a:pt x="448" y="237"/>
                    <a:pt x="442" y="237"/>
                  </a:cubicBezTo>
                  <a:close/>
                  <a:moveTo>
                    <a:pt x="442" y="384"/>
                  </a:moveTo>
                  <a:lnTo>
                    <a:pt x="308" y="384"/>
                  </a:lnTo>
                  <a:cubicBezTo>
                    <a:pt x="302" y="384"/>
                    <a:pt x="298" y="379"/>
                    <a:pt x="298" y="373"/>
                  </a:cubicBezTo>
                  <a:cubicBezTo>
                    <a:pt x="298" y="367"/>
                    <a:pt x="303" y="362"/>
                    <a:pt x="308" y="362"/>
                  </a:cubicBezTo>
                  <a:lnTo>
                    <a:pt x="442" y="362"/>
                  </a:lnTo>
                  <a:cubicBezTo>
                    <a:pt x="448" y="362"/>
                    <a:pt x="453" y="367"/>
                    <a:pt x="453" y="373"/>
                  </a:cubicBezTo>
                  <a:cubicBezTo>
                    <a:pt x="453" y="379"/>
                    <a:pt x="448" y="384"/>
                    <a:pt x="442" y="384"/>
                  </a:cubicBezTo>
                  <a:close/>
                  <a:moveTo>
                    <a:pt x="442" y="89"/>
                  </a:moveTo>
                  <a:lnTo>
                    <a:pt x="308" y="89"/>
                  </a:lnTo>
                  <a:cubicBezTo>
                    <a:pt x="302" y="89"/>
                    <a:pt x="298" y="84"/>
                    <a:pt x="298" y="78"/>
                  </a:cubicBezTo>
                  <a:cubicBezTo>
                    <a:pt x="298" y="72"/>
                    <a:pt x="303" y="67"/>
                    <a:pt x="308" y="67"/>
                  </a:cubicBezTo>
                  <a:lnTo>
                    <a:pt x="442" y="67"/>
                  </a:lnTo>
                  <a:cubicBezTo>
                    <a:pt x="448" y="67"/>
                    <a:pt x="453" y="72"/>
                    <a:pt x="453" y="78"/>
                  </a:cubicBezTo>
                  <a:cubicBezTo>
                    <a:pt x="453" y="84"/>
                    <a:pt x="448" y="89"/>
                    <a:pt x="442" y="89"/>
                  </a:cubicBezTo>
                  <a:close/>
                  <a:moveTo>
                    <a:pt x="30" y="431"/>
                  </a:moveTo>
                  <a:lnTo>
                    <a:pt x="23" y="428"/>
                  </a:lnTo>
                  <a:cubicBezTo>
                    <a:pt x="19" y="424"/>
                    <a:pt x="19" y="417"/>
                    <a:pt x="23" y="413"/>
                  </a:cubicBezTo>
                  <a:lnTo>
                    <a:pt x="63" y="373"/>
                  </a:lnTo>
                  <a:lnTo>
                    <a:pt x="23" y="333"/>
                  </a:lnTo>
                  <a:cubicBezTo>
                    <a:pt x="19" y="329"/>
                    <a:pt x="19" y="322"/>
                    <a:pt x="23" y="318"/>
                  </a:cubicBezTo>
                  <a:cubicBezTo>
                    <a:pt x="27" y="314"/>
                    <a:pt x="34" y="314"/>
                    <a:pt x="38" y="318"/>
                  </a:cubicBezTo>
                  <a:lnTo>
                    <a:pt x="78" y="358"/>
                  </a:lnTo>
                  <a:lnTo>
                    <a:pt x="118" y="318"/>
                  </a:lnTo>
                  <a:cubicBezTo>
                    <a:pt x="122" y="314"/>
                    <a:pt x="128" y="314"/>
                    <a:pt x="132" y="318"/>
                  </a:cubicBezTo>
                  <a:cubicBezTo>
                    <a:pt x="137" y="322"/>
                    <a:pt x="137" y="329"/>
                    <a:pt x="132" y="333"/>
                  </a:cubicBezTo>
                  <a:lnTo>
                    <a:pt x="93" y="373"/>
                  </a:lnTo>
                  <a:lnTo>
                    <a:pt x="132" y="413"/>
                  </a:lnTo>
                  <a:cubicBezTo>
                    <a:pt x="137" y="417"/>
                    <a:pt x="137" y="424"/>
                    <a:pt x="132" y="428"/>
                  </a:cubicBezTo>
                  <a:lnTo>
                    <a:pt x="125" y="431"/>
                  </a:lnTo>
                  <a:lnTo>
                    <a:pt x="117" y="428"/>
                  </a:lnTo>
                  <a:lnTo>
                    <a:pt x="78" y="388"/>
                  </a:lnTo>
                  <a:lnTo>
                    <a:pt x="38" y="428"/>
                  </a:lnTo>
                  <a:lnTo>
                    <a:pt x="30" y="4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F06112A-944B-4472-9FB9-85BAE7036675}"/>
              </a:ext>
            </a:extLst>
          </p:cNvPr>
          <p:cNvSpPr txBox="1">
            <a:spLocks/>
          </p:cNvSpPr>
          <p:nvPr/>
        </p:nvSpPr>
        <p:spPr>
          <a:xfrm>
            <a:off x="5367027" y="1749740"/>
            <a:ext cx="1873130" cy="1396488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preču zīmes reģistrācija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8751BBE-E39B-4E43-962C-F5583423D671}"/>
              </a:ext>
            </a:extLst>
          </p:cNvPr>
          <p:cNvSpPr txBox="1">
            <a:spLocks/>
          </p:cNvSpPr>
          <p:nvPr/>
        </p:nvSpPr>
        <p:spPr>
          <a:xfrm>
            <a:off x="9110241" y="1749740"/>
            <a:ext cx="2251735" cy="1396488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mārketinga materiālu izveide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A83938F3-094A-4063-B9FE-9DCF6FBD502F}"/>
              </a:ext>
            </a:extLst>
          </p:cNvPr>
          <p:cNvSpPr txBox="1">
            <a:spLocks/>
          </p:cNvSpPr>
          <p:nvPr/>
        </p:nvSpPr>
        <p:spPr>
          <a:xfrm>
            <a:off x="1096328" y="3482471"/>
            <a:ext cx="2535101" cy="1396488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datorprogrammas iegāde vai izstrāde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26B0AEC-578D-4AC3-8FBC-369AF6D0517F}"/>
              </a:ext>
            </a:extLst>
          </p:cNvPr>
          <p:cNvSpPr txBox="1">
            <a:spLocks/>
          </p:cNvSpPr>
          <p:nvPr/>
        </p:nvSpPr>
        <p:spPr>
          <a:xfrm>
            <a:off x="5367027" y="3482471"/>
            <a:ext cx="2595220" cy="1396488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patentu reģistrācija</a:t>
            </a:r>
            <a: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LR Patentu valdē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8A7F4FFA-07EF-40B0-B9B5-031F169B31D3}"/>
              </a:ext>
            </a:extLst>
          </p:cNvPr>
          <p:cNvSpPr txBox="1">
            <a:spLocks/>
          </p:cNvSpPr>
          <p:nvPr/>
        </p:nvSpPr>
        <p:spPr>
          <a:xfrm>
            <a:off x="9110242" y="3482471"/>
            <a:ext cx="1908250" cy="1396488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izejvielu iegāde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F175E51-28A9-4731-9A1B-F2AAF181EE33}"/>
              </a:ext>
            </a:extLst>
          </p:cNvPr>
          <p:cNvSpPr txBox="1">
            <a:spLocks/>
          </p:cNvSpPr>
          <p:nvPr/>
        </p:nvSpPr>
        <p:spPr>
          <a:xfrm>
            <a:off x="1096329" y="5281768"/>
            <a:ext cx="1869347" cy="1396488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licenču iegāde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CE04BE9F-75EC-4F67-B5A6-987FB756BAD6}"/>
              </a:ext>
            </a:extLst>
          </p:cNvPr>
          <p:cNvSpPr txBox="1">
            <a:spLocks/>
          </p:cNvSpPr>
          <p:nvPr/>
        </p:nvSpPr>
        <p:spPr>
          <a:xfrm>
            <a:off x="5353256" y="5281768"/>
            <a:ext cx="2595220" cy="1396488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prototipu izveidošana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0AA1687-433B-46D7-B2DF-C2B8B1C4014F}"/>
              </a:ext>
            </a:extLst>
          </p:cNvPr>
          <p:cNvSpPr txBox="1">
            <a:spLocks/>
          </p:cNvSpPr>
          <p:nvPr/>
        </p:nvSpPr>
        <p:spPr>
          <a:xfrm>
            <a:off x="9110241" y="5281768"/>
            <a:ext cx="2595220" cy="1396488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dirty="0">
                <a:latin typeface="SEB SansSerif" panose="00000500000000000000" pitchFamily="2" charset="0"/>
                <a:cs typeface="Arial" panose="020B0604020202020204" pitchFamily="34" charset="0"/>
              </a:rPr>
              <a:t>citas pamatotas vajadzības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9FAEF-AF83-4C14-BF4B-4D55A6D18D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9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4D2040C-9B4F-4E8B-8FC4-1FE3F28312F0}"/>
              </a:ext>
            </a:extLst>
          </p:cNvPr>
          <p:cNvSpPr/>
          <p:nvPr/>
        </p:nvSpPr>
        <p:spPr>
          <a:xfrm>
            <a:off x="-2" y="0"/>
            <a:ext cx="4567238" cy="4567238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3960403" cy="1520825"/>
          </a:xfrm>
        </p:spPr>
        <p:txBody>
          <a:bodyPr/>
          <a:lstStyle/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Neattiecināmās izmaksas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F06112A-944B-4472-9FB9-85BAE7036675}"/>
              </a:ext>
            </a:extLst>
          </p:cNvPr>
          <p:cNvSpPr txBox="1">
            <a:spLocks/>
          </p:cNvSpPr>
          <p:nvPr/>
        </p:nvSpPr>
        <p:spPr>
          <a:xfrm>
            <a:off x="4797596" y="1444420"/>
            <a:ext cx="3740170" cy="5190441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darba alga, prēmijas</a:t>
            </a:r>
          </a:p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pieteikuma izstrādes, noformēšanas un iesniegšanas izmaksas</a:t>
            </a:r>
          </a:p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dāvinājumi</a:t>
            </a:r>
          </a:p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luksus preču un paaugstināta servisa pakalpojumu iegāde</a:t>
            </a:r>
          </a:p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naudas sodu, līgumsodu, kavējuma procentu apmaksa</a:t>
            </a:r>
          </a:p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izmaksas, kas tiek </a:t>
            </a:r>
            <a:br>
              <a:rPr lang="en-US" sz="20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vai tiks finansētas no </a:t>
            </a:r>
            <a:br>
              <a:rPr lang="en-US" sz="20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citiem finanšu avotiem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D4681FDB-3502-482D-B1D6-EEFF4EC1EF15}"/>
              </a:ext>
            </a:extLst>
          </p:cNvPr>
          <p:cNvSpPr txBox="1">
            <a:spLocks/>
          </p:cNvSpPr>
          <p:nvPr/>
        </p:nvSpPr>
        <p:spPr>
          <a:xfrm>
            <a:off x="8575787" y="1444420"/>
            <a:ext cx="3513295" cy="5108261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 err="1">
                <a:latin typeface="SEB SansSerif" panose="00000500000000000000" pitchFamily="2" charset="0"/>
                <a:cs typeface="Arial" panose="020B0604020202020204" pitchFamily="34" charset="0"/>
              </a:rPr>
              <a:t>pieslēgumu</a:t>
            </a: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 (ceļa, elektrības, kanalizācijas, komunikāciju u.c.) būvniecība</a:t>
            </a:r>
          </a:p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ēku būvniecība</a:t>
            </a:r>
          </a:p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dokumentācijas </a:t>
            </a:r>
            <a:br>
              <a:rPr lang="en-US" sz="20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izstrādes izmaksas Eiropas Savienības struktūrfondu apguvei</a:t>
            </a:r>
          </a:p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apgrozāmie līdzekļi, </a:t>
            </a:r>
            <a:br>
              <a:rPr lang="en-US" sz="20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kas pārsniedz 30% </a:t>
            </a:r>
            <a:br>
              <a:rPr lang="en-US" sz="20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no projekta kopējām izmaksām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A2A552-1455-4FFD-879E-37C32FB2CBB8}"/>
              </a:ext>
            </a:extLst>
          </p:cNvPr>
          <p:cNvCxnSpPr>
            <a:cxnSpLocks/>
          </p:cNvCxnSpPr>
          <p:nvPr/>
        </p:nvCxnSpPr>
        <p:spPr>
          <a:xfrm>
            <a:off x="1400912" y="2169556"/>
            <a:ext cx="1641095" cy="16410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F8EA9FA-5884-4D3D-B415-5B8AEDDA7B2C}"/>
              </a:ext>
            </a:extLst>
          </p:cNvPr>
          <p:cNvCxnSpPr>
            <a:cxnSpLocks/>
          </p:cNvCxnSpPr>
          <p:nvPr/>
        </p:nvCxnSpPr>
        <p:spPr>
          <a:xfrm rot="16200000">
            <a:off x="1400911" y="2169555"/>
            <a:ext cx="1641095" cy="16410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DEECD8A-0167-4C96-96D1-41BA59383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2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4D2040C-9B4F-4E8B-8FC4-1FE3F28312F0}"/>
              </a:ext>
            </a:extLst>
          </p:cNvPr>
          <p:cNvSpPr/>
          <p:nvPr/>
        </p:nvSpPr>
        <p:spPr>
          <a:xfrm>
            <a:off x="-2" y="0"/>
            <a:ext cx="4567238" cy="4567238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08" y="153235"/>
            <a:ext cx="3960403" cy="1520825"/>
          </a:xfrm>
        </p:spPr>
        <p:txBody>
          <a:bodyPr/>
          <a:lstStyle/>
          <a:p>
            <a:r>
              <a:rPr lang="lv-LV" sz="3600" dirty="0">
                <a:latin typeface="SEB SansSerif" panose="00000500000000000000" pitchFamily="2" charset="0"/>
                <a:cs typeface="Arial" panose="020B0604020202020204" pitchFamily="34" charset="0"/>
              </a:rPr>
              <a:t>Neattiecināmās nozares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F06112A-944B-4472-9FB9-85BAE7036675}"/>
              </a:ext>
            </a:extLst>
          </p:cNvPr>
          <p:cNvSpPr txBox="1">
            <a:spLocks/>
          </p:cNvSpPr>
          <p:nvPr/>
        </p:nvSpPr>
        <p:spPr>
          <a:xfrm>
            <a:off x="4797596" y="1444420"/>
            <a:ext cx="3740170" cy="5190441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tabakas izstrādājumu ražošana </a:t>
            </a:r>
            <a:br>
              <a:rPr lang="en-US" sz="20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2000" i="1" dirty="0">
                <a:latin typeface="SEB SansSerif" panose="00000500000000000000" pitchFamily="2" charset="0"/>
                <a:cs typeface="Arial" panose="020B0604020202020204" pitchFamily="34" charset="0"/>
              </a:rPr>
              <a:t>(NACE kods: A01.15)</a:t>
            </a:r>
          </a:p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alkohola ražošana </a:t>
            </a:r>
            <a:br>
              <a:rPr lang="en-US" sz="20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2000" i="1" dirty="0">
                <a:latin typeface="SEB SansSerif" panose="00000500000000000000" pitchFamily="2" charset="0"/>
                <a:cs typeface="Arial" panose="020B0604020202020204" pitchFamily="34" charset="0"/>
              </a:rPr>
              <a:t>(NACE kods: C11)</a:t>
            </a:r>
          </a:p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vairumtirdzniecība un mazumtirdzniecība </a:t>
            </a:r>
            <a:br>
              <a:rPr lang="en-US" sz="2000" dirty="0">
                <a:latin typeface="SEB SansSerif" panose="00000500000000000000" pitchFamily="2" charset="0"/>
                <a:cs typeface="Arial" panose="020B0604020202020204" pitchFamily="34" charset="0"/>
              </a:rPr>
            </a:br>
            <a:r>
              <a:rPr lang="lv-LV" sz="2000" i="1" dirty="0">
                <a:latin typeface="SEB SansSerif" panose="00000500000000000000" pitchFamily="2" charset="0"/>
                <a:cs typeface="Arial" panose="020B0604020202020204" pitchFamily="34" charset="0"/>
              </a:rPr>
              <a:t>(NACE kods: G)</a:t>
            </a:r>
          </a:p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finanšu un apdrošināšanas darbības </a:t>
            </a:r>
            <a:r>
              <a:rPr lang="lv-LV" sz="2000" i="1" dirty="0">
                <a:latin typeface="SEB SansSerif" panose="00000500000000000000" pitchFamily="2" charset="0"/>
                <a:cs typeface="Arial" panose="020B0604020202020204" pitchFamily="34" charset="0"/>
              </a:rPr>
              <a:t>(NACE kods: K)</a:t>
            </a:r>
          </a:p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operācijas ar nekustamo īpašumu </a:t>
            </a:r>
            <a:r>
              <a:rPr lang="lv-LV" sz="2000" i="1" dirty="0">
                <a:latin typeface="SEB SansSerif" panose="00000500000000000000" pitchFamily="2" charset="0"/>
                <a:cs typeface="Arial" panose="020B0604020202020204" pitchFamily="34" charset="0"/>
              </a:rPr>
              <a:t>(NACE kods: L)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D4681FDB-3502-482D-B1D6-EEFF4EC1EF15}"/>
              </a:ext>
            </a:extLst>
          </p:cNvPr>
          <p:cNvSpPr txBox="1">
            <a:spLocks/>
          </p:cNvSpPr>
          <p:nvPr/>
        </p:nvSpPr>
        <p:spPr>
          <a:xfrm>
            <a:off x="8575788" y="1444420"/>
            <a:ext cx="3206004" cy="5108261"/>
          </a:xfrm>
          <a:prstGeom prst="rect">
            <a:avLst/>
          </a:prstGeom>
        </p:spPr>
        <p:txBody>
          <a:bodyPr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valsts pārvalde un aizsardzība, obligātā sociālā apdrošināšana </a:t>
            </a:r>
            <a:r>
              <a:rPr lang="lv-LV" sz="2000" i="1" dirty="0">
                <a:latin typeface="SEB SansSerif" panose="00000500000000000000" pitchFamily="2" charset="0"/>
                <a:cs typeface="Arial" panose="020B0604020202020204" pitchFamily="34" charset="0"/>
              </a:rPr>
              <a:t>(NACE kods: O)</a:t>
            </a:r>
          </a:p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azartspēles un derības </a:t>
            </a:r>
            <a:r>
              <a:rPr lang="lv-LV" sz="2000" i="1" dirty="0">
                <a:latin typeface="SEB SansSerif" panose="00000500000000000000" pitchFamily="2" charset="0"/>
                <a:cs typeface="Arial" panose="020B0604020202020204" pitchFamily="34" charset="0"/>
              </a:rPr>
              <a:t>(NACE kods: R92)</a:t>
            </a:r>
          </a:p>
          <a:p>
            <a:pPr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–"/>
            </a:pPr>
            <a:r>
              <a:rPr lang="lv-LV" sz="2000" dirty="0">
                <a:latin typeface="SEB SansSerif" panose="00000500000000000000" pitchFamily="2" charset="0"/>
                <a:cs typeface="Arial" panose="020B0604020202020204" pitchFamily="34" charset="0"/>
              </a:rPr>
              <a:t>nozares, uz kurām attiecināms Eiropas Komisijas Regulas Nr.1407/2013 1. panta 1. punkts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A2A552-1455-4FFD-879E-37C32FB2CBB8}"/>
              </a:ext>
            </a:extLst>
          </p:cNvPr>
          <p:cNvCxnSpPr>
            <a:cxnSpLocks/>
          </p:cNvCxnSpPr>
          <p:nvPr/>
        </p:nvCxnSpPr>
        <p:spPr>
          <a:xfrm>
            <a:off x="1400912" y="2169556"/>
            <a:ext cx="1641095" cy="16410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F8EA9FA-5884-4D3D-B415-5B8AEDDA7B2C}"/>
              </a:ext>
            </a:extLst>
          </p:cNvPr>
          <p:cNvCxnSpPr>
            <a:cxnSpLocks/>
          </p:cNvCxnSpPr>
          <p:nvPr/>
        </p:nvCxnSpPr>
        <p:spPr>
          <a:xfrm rot="16200000">
            <a:off x="1400911" y="2169555"/>
            <a:ext cx="1641095" cy="16410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95C6279-3A1B-4527-A130-11F25C394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1" y="144193"/>
            <a:ext cx="2094982" cy="7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2416"/>
      </p:ext>
    </p:extLst>
  </p:cSld>
  <p:clrMapOvr>
    <a:masterClrMapping/>
  </p:clrMapOvr>
</p:sld>
</file>

<file path=ppt/theme/theme1.xml><?xml version="1.0" encoding="utf-8"?>
<a:theme xmlns:a="http://schemas.openxmlformats.org/drawingml/2006/main" name="SEB_2017_SansSerif">
  <a:themeElements>
    <a:clrScheme name="SEB Colors 2017">
      <a:dk1>
        <a:sysClr val="windowText" lastClr="000000"/>
      </a:dk1>
      <a:lt1>
        <a:sysClr val="window" lastClr="FFFFFF"/>
      </a:lt1>
      <a:dk2>
        <a:srgbClr val="B2B2B2"/>
      </a:dk2>
      <a:lt2>
        <a:srgbClr val="F0F0F0"/>
      </a:lt2>
      <a:accent1>
        <a:srgbClr val="8ACA34"/>
      </a:accent1>
      <a:accent2>
        <a:srgbClr val="673AB6"/>
      </a:accent2>
      <a:accent3>
        <a:srgbClr val="41B0EE"/>
      </a:accent3>
      <a:accent4>
        <a:srgbClr val="FFC500"/>
      </a:accent4>
      <a:accent5>
        <a:srgbClr val="F03529"/>
      </a:accent5>
      <a:accent6>
        <a:srgbClr val="B2B2B2"/>
      </a:accent6>
      <a:hlink>
        <a:srgbClr val="0000FF"/>
      </a:hlink>
      <a:folHlink>
        <a:srgbClr val="800080"/>
      </a:folHlink>
    </a:clrScheme>
    <a:fontScheme name="SEB SansSerif">
      <a:majorFont>
        <a:latin typeface="SEB SansSerif"/>
        <a:ea typeface=""/>
        <a:cs typeface=""/>
      </a:majorFont>
      <a:minorFont>
        <a:latin typeface="SEB Sans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F0F0"/>
        </a:solidFill>
        <a:ln w="19050">
          <a:noFill/>
        </a:ln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36000" rIns="72000" bIns="36000" rtlCol="0">
        <a:noAutofit/>
      </a:bodyPr>
      <a:lstStyle>
        <a:defPPr>
          <a:defRPr sz="1400" dirty="0" err="1" smtClean="0">
            <a:latin typeface="+mn-lt"/>
          </a:defRPr>
        </a:defPPr>
      </a:lstStyle>
    </a:txDef>
  </a:objectDefaults>
  <a:extraClrSchemeLst/>
  <a:custClrLst>
    <a:custClr name="SEB Dark Green 2">
      <a:srgbClr val="307600"/>
    </a:custClr>
    <a:custClr name="SEB Dark Green 1">
      <a:srgbClr val="42920C"/>
    </a:custClr>
    <a:custClr name="SEB Green">
      <a:srgbClr val="8ACA34"/>
    </a:custClr>
    <a:custClr name="SEB Light Green">
      <a:srgbClr val="B3E169"/>
    </a:custClr>
    <a:custClr name="SEB Dark Purple 2">
      <a:srgbClr val="341F6F"/>
    </a:custClr>
    <a:custClr name="SEB Dark Purple 1">
      <a:srgbClr val="4F2C99"/>
    </a:custClr>
    <a:custClr name="SEB Purple">
      <a:srgbClr val="673AB6"/>
    </a:custClr>
    <a:custClr name="SEB Light Purple">
      <a:srgbClr val="9480BB"/>
    </a:custClr>
    <a:custClr name="SEB Dark Blue 2">
      <a:srgbClr val="006EB2"/>
    </a:custClr>
    <a:custClr name="SEB Dark Blue 1">
      <a:srgbClr val="0092E1"/>
    </a:custClr>
    <a:custClr name="SEB Blue">
      <a:srgbClr val="41B0EE"/>
    </a:custClr>
    <a:custClr name="SEB Light Blue">
      <a:srgbClr val="91DCFD"/>
    </a:custClr>
    <a:custClr name="SEB Dark Yellow 2">
      <a:srgbClr val="EC8C00"/>
    </a:custClr>
    <a:custClr name="SEB Dark Yellow 1">
      <a:srgbClr val="FFB400"/>
    </a:custClr>
    <a:custClr name="SEB Yellow">
      <a:srgbClr val="FFC500"/>
    </a:custClr>
    <a:custClr name="SEB Light Yellow">
      <a:srgbClr val="FFE081"/>
    </a:custClr>
    <a:custClr name="SEB Dark Red 2">
      <a:srgbClr val="9E000B"/>
    </a:custClr>
    <a:custClr name="SEB Dark Red 1">
      <a:srgbClr val="C61818"/>
    </a:custClr>
    <a:custClr name="SEB Red">
      <a:srgbClr val="F03529"/>
    </a:custClr>
    <a:custClr name="SEB Light Red">
      <a:srgbClr val="EB8182"/>
    </a:custClr>
  </a:custClrLst>
</a:theme>
</file>

<file path=ppt/theme/theme2.xml><?xml version="1.0" encoding="utf-8"?>
<a:theme xmlns:a="http://schemas.openxmlformats.org/drawingml/2006/main" name="Office Theme">
  <a:themeElements>
    <a:clrScheme name="SEB Colors 2017">
      <a:dk1>
        <a:sysClr val="windowText" lastClr="000000"/>
      </a:dk1>
      <a:lt1>
        <a:sysClr val="window" lastClr="FFFFFF"/>
      </a:lt1>
      <a:dk2>
        <a:srgbClr val="B2B2B2"/>
      </a:dk2>
      <a:lt2>
        <a:srgbClr val="F0F0F0"/>
      </a:lt2>
      <a:accent1>
        <a:srgbClr val="8ACA34"/>
      </a:accent1>
      <a:accent2>
        <a:srgbClr val="673AB6"/>
      </a:accent2>
      <a:accent3>
        <a:srgbClr val="41B0EE"/>
      </a:accent3>
      <a:accent4>
        <a:srgbClr val="FFC500"/>
      </a:accent4>
      <a:accent5>
        <a:srgbClr val="F03529"/>
      </a:accent5>
      <a:accent6>
        <a:srgbClr val="B2B2B2"/>
      </a:accent6>
      <a:hlink>
        <a:srgbClr val="0000FF"/>
      </a:hlink>
      <a:folHlink>
        <a:srgbClr val="800080"/>
      </a:folHlink>
    </a:clrScheme>
    <a:fontScheme name="SEB SansSerif">
      <a:majorFont>
        <a:latin typeface="SEB SansSerif"/>
        <a:ea typeface=""/>
        <a:cs typeface=""/>
      </a:majorFont>
      <a:minorFont>
        <a:latin typeface="SEB Sans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B Colors 2017">
      <a:dk1>
        <a:sysClr val="windowText" lastClr="000000"/>
      </a:dk1>
      <a:lt1>
        <a:sysClr val="window" lastClr="FFFFFF"/>
      </a:lt1>
      <a:dk2>
        <a:srgbClr val="B2B2B2"/>
      </a:dk2>
      <a:lt2>
        <a:srgbClr val="F0F0F0"/>
      </a:lt2>
      <a:accent1>
        <a:srgbClr val="8ACA34"/>
      </a:accent1>
      <a:accent2>
        <a:srgbClr val="66499E"/>
      </a:accent2>
      <a:accent3>
        <a:srgbClr val="41B0EE"/>
      </a:accent3>
      <a:accent4>
        <a:srgbClr val="FEC111"/>
      </a:accent4>
      <a:accent5>
        <a:srgbClr val="E94539"/>
      </a:accent5>
      <a:accent6>
        <a:srgbClr val="B2B2B2"/>
      </a:accent6>
      <a:hlink>
        <a:srgbClr val="FFE081"/>
      </a:hlink>
      <a:folHlink>
        <a:srgbClr val="EB8182"/>
      </a:folHlink>
    </a:clrScheme>
    <a:fontScheme name="SEB SansSerif">
      <a:majorFont>
        <a:latin typeface="SEB SansSerif"/>
        <a:ea typeface=""/>
        <a:cs typeface=""/>
      </a:majorFont>
      <a:minorFont>
        <a:latin typeface="SEB Sans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1720</Words>
  <Application>Microsoft Office PowerPoint</Application>
  <PresentationFormat>Custom</PresentationFormat>
  <Paragraphs>356</Paragraphs>
  <Slides>37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SEB Basic</vt:lpstr>
      <vt:lpstr>SEB SansSerif</vt:lpstr>
      <vt:lpstr>Wingdings</vt:lpstr>
      <vt:lpstr>SEB_2017_SansSerif</vt:lpstr>
      <vt:lpstr>PowerPoint Presentation</vt:lpstr>
      <vt:lpstr>Mērķis</vt:lpstr>
      <vt:lpstr>Organizatori un darbības teritorija </vt:lpstr>
      <vt:lpstr>Finansējums</vt:lpstr>
      <vt:lpstr>Granta pretendents</vt:lpstr>
      <vt:lpstr>Nosacījumi granta pretendentam</vt:lpstr>
      <vt:lpstr>Atbalstāmās izmaksas </vt:lpstr>
      <vt:lpstr>Neattiecināmās izmaksas</vt:lpstr>
      <vt:lpstr>Neattiecināmās nozares</vt:lpstr>
      <vt:lpstr>Pieteikums grantam</vt:lpstr>
      <vt:lpstr>Pieteikumu iesniegšana </vt:lpstr>
      <vt:lpstr>Vērtēšana</vt:lpstr>
      <vt:lpstr>Žūrijas komisija</vt:lpstr>
      <vt:lpstr>Laika plāns 2021</vt:lpstr>
      <vt:lpstr>Granta izmaksa</vt:lpstr>
      <vt:lpstr>Projekta uzraudzība</vt:lpstr>
      <vt:lpstr>Papildus informācija</vt:lpstr>
      <vt:lpstr>PowerPoint Presentation</vt:lpstr>
      <vt:lpstr>Projekta pieteikums</vt:lpstr>
      <vt:lpstr>PowerPoint Presentation</vt:lpstr>
      <vt:lpstr>Produkta/ pakalpojuma apraksts </vt:lpstr>
      <vt:lpstr>Klienta, tirgus un konkurences apraksts</vt:lpstr>
      <vt:lpstr>Izplatīšana, pārdošana un cenu veidošana </vt:lpstr>
      <vt:lpstr>Pretendenta darbības, biznesa modeļa un finanšu apraksts </vt:lpstr>
      <vt:lpstr>Finansējuma pieejamība</vt:lpstr>
      <vt:lpstr>Pretendenta komandas apraksts </vt:lpstr>
      <vt:lpstr>Riski</vt:lpstr>
      <vt:lpstr>Cita būtiska informācija </vt:lpstr>
      <vt:lpstr>PowerPoint Presentation</vt:lpstr>
      <vt:lpstr>Naudas plūsma</vt:lpstr>
      <vt:lpstr>Peļņa = Ieņēmumi – Izdevumi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2017-10-04T12:06:51Z</dcterms:created>
  <dcterms:modified xsi:type="dcterms:W3CDTF">2021-09-07T14:25:42Z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Id">
    <vt:lpwstr>seb</vt:lpwstr>
  </property>
  <property fmtid="{D5CDD505-2E9C-101B-9397-08002B2CF9AE}" pid="3" name="TemplateId">
    <vt:lpwstr>636626489424455735</vt:lpwstr>
  </property>
  <property fmtid="{D5CDD505-2E9C-101B-9397-08002B2CF9AE}" pid="4" name="UserProfileId">
    <vt:lpwstr>636555913808235364</vt:lpwstr>
  </property>
  <property fmtid="{D5CDD505-2E9C-101B-9397-08002B2CF9AE}" pid="5" name="MSIP_Label_199a02a4-1fd8-448c-9b02-939e6825dd65_Enabled">
    <vt:lpwstr>true</vt:lpwstr>
  </property>
  <property fmtid="{D5CDD505-2E9C-101B-9397-08002B2CF9AE}" pid="6" name="MSIP_Label_199a02a4-1fd8-448c-9b02-939e6825dd65_SetDate">
    <vt:lpwstr>2021-08-10T05:31:05Z</vt:lpwstr>
  </property>
  <property fmtid="{D5CDD505-2E9C-101B-9397-08002B2CF9AE}" pid="7" name="MSIP_Label_199a02a4-1fd8-448c-9b02-939e6825dd65_Method">
    <vt:lpwstr>Privileged</vt:lpwstr>
  </property>
  <property fmtid="{D5CDD505-2E9C-101B-9397-08002B2CF9AE}" pid="8" name="MSIP_Label_199a02a4-1fd8-448c-9b02-939e6825dd65_Name">
    <vt:lpwstr>General</vt:lpwstr>
  </property>
  <property fmtid="{D5CDD505-2E9C-101B-9397-08002B2CF9AE}" pid="9" name="MSIP_Label_199a02a4-1fd8-448c-9b02-939e6825dd65_SiteId">
    <vt:lpwstr>e06b362b-4101-487e-ac7c-ade9d4cc404e</vt:lpwstr>
  </property>
  <property fmtid="{D5CDD505-2E9C-101B-9397-08002B2CF9AE}" pid="10" name="MSIP_Label_199a02a4-1fd8-448c-9b02-939e6825dd65_ActionId">
    <vt:lpwstr/>
  </property>
  <property fmtid="{D5CDD505-2E9C-101B-9397-08002B2CF9AE}" pid="11" name="MSIP_Label_199a02a4-1fd8-448c-9b02-939e6825dd65_ContentBits">
    <vt:lpwstr>0</vt:lpwstr>
  </property>
</Properties>
</file>